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9" r:id="rId3"/>
    <p:sldId id="283" r:id="rId4"/>
    <p:sldId id="282" r:id="rId5"/>
    <p:sldId id="256" r:id="rId6"/>
    <p:sldId id="257" r:id="rId7"/>
    <p:sldId id="259" r:id="rId8"/>
    <p:sldId id="258" r:id="rId9"/>
    <p:sldId id="288" r:id="rId10"/>
    <p:sldId id="284" r:id="rId11"/>
    <p:sldId id="265" r:id="rId12"/>
    <p:sldId id="266" r:id="rId13"/>
    <p:sldId id="267" r:id="rId14"/>
    <p:sldId id="264" r:id="rId15"/>
    <p:sldId id="285" r:id="rId16"/>
    <p:sldId id="286" r:id="rId17"/>
    <p:sldId id="287" r:id="rId18"/>
    <p:sldId id="268" r:id="rId19"/>
    <p:sldId id="260" r:id="rId20"/>
    <p:sldId id="290" r:id="rId21"/>
    <p:sldId id="261" r:id="rId22"/>
    <p:sldId id="263" r:id="rId23"/>
    <p:sldId id="270" r:id="rId24"/>
    <p:sldId id="275" r:id="rId25"/>
    <p:sldId id="276" r:id="rId26"/>
    <p:sldId id="277" r:id="rId27"/>
    <p:sldId id="278" r:id="rId28"/>
    <p:sldId id="272" r:id="rId29"/>
    <p:sldId id="269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813374-6418-4BB8-B78E-BEF0E5240594}">
          <p14:sldIdLst>
            <p14:sldId id="281"/>
            <p14:sldId id="289"/>
            <p14:sldId id="283"/>
            <p14:sldId id="282"/>
            <p14:sldId id="256"/>
            <p14:sldId id="257"/>
            <p14:sldId id="259"/>
            <p14:sldId id="258"/>
          </p14:sldIdLst>
        </p14:section>
        <p14:section name="Раздел без заголовка" id="{C12043B1-92B8-4C73-879D-97142629702D}">
          <p14:sldIdLst>
            <p14:sldId id="288"/>
            <p14:sldId id="284"/>
            <p14:sldId id="265"/>
            <p14:sldId id="266"/>
            <p14:sldId id="267"/>
            <p14:sldId id="264"/>
            <p14:sldId id="285"/>
            <p14:sldId id="286"/>
            <p14:sldId id="287"/>
            <p14:sldId id="268"/>
            <p14:sldId id="260"/>
            <p14:sldId id="290"/>
            <p14:sldId id="261"/>
            <p14:sldId id="263"/>
            <p14:sldId id="270"/>
            <p14:sldId id="275"/>
            <p14:sldId id="276"/>
            <p14:sldId id="277"/>
            <p14:sldId id="278"/>
            <p14:sldId id="272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C7DCB3-FCD8-4144-BFEA-8C7659B970B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B683EF-3906-47FE-9C17-8DDFFA21A7C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6777318" cy="2736303"/>
          </a:xfrm>
        </p:spPr>
        <p:txBody>
          <a:bodyPr/>
          <a:lstStyle/>
          <a:p>
            <a:r>
              <a:rPr lang="ru-RU" dirty="0"/>
              <a:t>УРОКИ З ПСИХОЛОГІЇ ДЛЯ ШКОЛЯРІВ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99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06097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3600" dirty="0" smtClean="0">
                <a:solidFill>
                  <a:srgbClr val="7030A0"/>
                </a:solidFill>
              </a:rPr>
              <a:t> - </a:t>
            </a:r>
            <a:r>
              <a:rPr lang="ru-RU" sz="3600" b="1" dirty="0" err="1" smtClean="0">
                <a:solidFill>
                  <a:srgbClr val="7030A0"/>
                </a:solidFill>
              </a:rPr>
              <a:t>це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УСВІДОМЛЕННЯ </a:t>
            </a:r>
            <a:r>
              <a:rPr lang="ru-RU" sz="3600" b="1" dirty="0" err="1">
                <a:solidFill>
                  <a:srgbClr val="7030A0"/>
                </a:solidFill>
              </a:rPr>
              <a:t>своїх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сильних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сторін</a:t>
            </a:r>
            <a:r>
              <a:rPr lang="ru-RU" sz="3600" b="1" dirty="0">
                <a:solidFill>
                  <a:srgbClr val="7030A0"/>
                </a:solidFill>
              </a:rPr>
              <a:t>, </a:t>
            </a:r>
            <a:r>
              <a:rPr lang="ru-RU" sz="3600" b="1" dirty="0" err="1">
                <a:solidFill>
                  <a:srgbClr val="7030A0"/>
                </a:solidFill>
              </a:rPr>
              <a:t>шанобливе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ставлення</a:t>
            </a:r>
            <a:r>
              <a:rPr lang="ru-RU" sz="3600" b="1" dirty="0">
                <a:solidFill>
                  <a:srgbClr val="7030A0"/>
                </a:solidFill>
              </a:rPr>
              <a:t> до себе, </a:t>
            </a:r>
            <a:r>
              <a:rPr lang="ru-RU" sz="3600" b="1" dirty="0" err="1">
                <a:solidFill>
                  <a:srgbClr val="7030A0"/>
                </a:solidFill>
              </a:rPr>
              <a:t>безумовна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любов</a:t>
            </a:r>
            <a:r>
              <a:rPr lang="ru-RU" sz="3600" b="1" dirty="0">
                <a:solidFill>
                  <a:srgbClr val="7030A0"/>
                </a:solidFill>
              </a:rPr>
              <a:t> і </a:t>
            </a:r>
            <a:r>
              <a:rPr lang="ru-RU" sz="3600" b="1" dirty="0" err="1">
                <a:solidFill>
                  <a:srgbClr val="7030A0"/>
                </a:solidFill>
              </a:rPr>
              <a:t>прийняття</a:t>
            </a:r>
            <a:r>
              <a:rPr lang="ru-RU" sz="3600" b="1" dirty="0">
                <a:solidFill>
                  <a:srgbClr val="7030A0"/>
                </a:solidFill>
              </a:rPr>
              <a:t> себе.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3900" dirty="0" err="1">
                <a:solidFill>
                  <a:srgbClr val="FF0000"/>
                </a:solidFill>
              </a:rPr>
              <a:t>Самооцінка</a:t>
            </a:r>
            <a:r>
              <a:rPr lang="ru-RU" sz="3900" dirty="0">
                <a:solidFill>
                  <a:srgbClr val="FF0000"/>
                </a:solidFill>
              </a:rPr>
              <a:t> </a:t>
            </a:r>
            <a:r>
              <a:rPr lang="ru-RU" sz="3900" dirty="0" err="1">
                <a:solidFill>
                  <a:srgbClr val="FF0000"/>
                </a:solidFill>
              </a:rPr>
              <a:t>виявляється</a:t>
            </a:r>
            <a:r>
              <a:rPr lang="ru-RU" sz="3900" dirty="0">
                <a:solidFill>
                  <a:srgbClr val="FF0000"/>
                </a:solidFill>
              </a:rPr>
              <a:t> в </a:t>
            </a:r>
            <a:r>
              <a:rPr lang="ru-RU" sz="3900" dirty="0" err="1">
                <a:solidFill>
                  <a:srgbClr val="FF0000"/>
                </a:solidFill>
              </a:rPr>
              <a:t>людині</a:t>
            </a:r>
            <a:r>
              <a:rPr lang="ru-RU" sz="3900" dirty="0">
                <a:solidFill>
                  <a:srgbClr val="FF0000"/>
                </a:solidFill>
              </a:rPr>
              <a:t> </a:t>
            </a:r>
            <a:r>
              <a:rPr lang="ru-RU" sz="3900" dirty="0" err="1">
                <a:solidFill>
                  <a:srgbClr val="FF0000"/>
                </a:solidFill>
              </a:rPr>
              <a:t>зазвичай</a:t>
            </a:r>
            <a:r>
              <a:rPr lang="ru-RU" sz="3900" dirty="0">
                <a:solidFill>
                  <a:srgbClr val="FF0000"/>
                </a:solidFill>
              </a:rPr>
              <a:t> у </a:t>
            </a:r>
            <a:r>
              <a:rPr lang="ru-RU" sz="3900" dirty="0" err="1">
                <a:solidFill>
                  <a:srgbClr val="FF0000"/>
                </a:solidFill>
              </a:rPr>
              <a:t>порівнянні</a:t>
            </a:r>
            <a:r>
              <a:rPr lang="ru-RU" sz="3900" dirty="0">
                <a:solidFill>
                  <a:srgbClr val="FF0000"/>
                </a:solidFill>
              </a:rPr>
              <a:t> з </a:t>
            </a:r>
            <a:r>
              <a:rPr lang="ru-RU" sz="3900" dirty="0" err="1">
                <a:solidFill>
                  <a:srgbClr val="FF0000"/>
                </a:solidFill>
              </a:rPr>
              <a:t>іншими</a:t>
            </a:r>
            <a:r>
              <a:rPr lang="ru-RU" sz="3900" dirty="0">
                <a:solidFill>
                  <a:srgbClr val="FF0000"/>
                </a:solidFill>
              </a:rPr>
              <a:t> людьми. </a:t>
            </a:r>
            <a:r>
              <a:rPr lang="ru-RU" sz="3900" dirty="0" err="1">
                <a:solidFill>
                  <a:srgbClr val="FF0000"/>
                </a:solidFill>
              </a:rPr>
              <a:t>Самоцінність</a:t>
            </a:r>
            <a:r>
              <a:rPr lang="ru-RU" sz="3900" dirty="0">
                <a:solidFill>
                  <a:srgbClr val="FF0000"/>
                </a:solidFill>
              </a:rPr>
              <a:t> же </a:t>
            </a:r>
            <a:r>
              <a:rPr lang="ru-RU" sz="3900" dirty="0" err="1">
                <a:solidFill>
                  <a:srgbClr val="FF0000"/>
                </a:solidFill>
              </a:rPr>
              <a:t>навпаки</a:t>
            </a:r>
            <a:r>
              <a:rPr lang="ru-RU" sz="3900" dirty="0">
                <a:solidFill>
                  <a:srgbClr val="FF0000"/>
                </a:solidFill>
              </a:rPr>
              <a:t> — </a:t>
            </a:r>
            <a:r>
              <a:rPr lang="ru-RU" sz="3900" dirty="0" err="1">
                <a:solidFill>
                  <a:srgbClr val="FF0000"/>
                </a:solidFill>
              </a:rPr>
              <a:t>це</a:t>
            </a:r>
            <a:r>
              <a:rPr lang="ru-RU" sz="3900" dirty="0">
                <a:solidFill>
                  <a:srgbClr val="FF0000"/>
                </a:solidFill>
              </a:rPr>
              <a:t> </a:t>
            </a:r>
            <a:r>
              <a:rPr lang="ru-RU" sz="3900" dirty="0" err="1">
                <a:solidFill>
                  <a:srgbClr val="FF0000"/>
                </a:solidFill>
              </a:rPr>
              <a:t>особисте</a:t>
            </a:r>
            <a:r>
              <a:rPr lang="ru-RU" sz="3900" dirty="0">
                <a:solidFill>
                  <a:srgbClr val="FF0000"/>
                </a:solidFill>
              </a:rPr>
              <a:t> </a:t>
            </a:r>
            <a:r>
              <a:rPr lang="ru-RU" sz="3900" dirty="0" err="1">
                <a:solidFill>
                  <a:srgbClr val="FF0000"/>
                </a:solidFill>
              </a:rPr>
              <a:t>ставлення</a:t>
            </a:r>
            <a:r>
              <a:rPr lang="ru-RU" sz="3900" dirty="0">
                <a:solidFill>
                  <a:srgbClr val="FF0000"/>
                </a:solidFill>
              </a:rPr>
              <a:t> до себе, коли </a:t>
            </a:r>
            <a:r>
              <a:rPr lang="ru-RU" sz="3900" dirty="0" err="1">
                <a:solidFill>
                  <a:srgbClr val="FF0000"/>
                </a:solidFill>
              </a:rPr>
              <a:t>поруч</a:t>
            </a:r>
            <a:r>
              <a:rPr lang="ru-RU" sz="3900" dirty="0">
                <a:solidFill>
                  <a:srgbClr val="FF0000"/>
                </a:solidFill>
              </a:rPr>
              <a:t> </a:t>
            </a:r>
            <a:r>
              <a:rPr lang="ru-RU" sz="3900" dirty="0" err="1">
                <a:solidFill>
                  <a:srgbClr val="FF0000"/>
                </a:solidFill>
              </a:rPr>
              <a:t>нікого</a:t>
            </a:r>
            <a:r>
              <a:rPr lang="ru-RU" sz="3900" dirty="0">
                <a:solidFill>
                  <a:srgbClr val="FF0000"/>
                </a:solidFill>
              </a:rPr>
              <a:t> </a:t>
            </a:r>
            <a:r>
              <a:rPr lang="ru-RU" sz="3900" dirty="0" err="1">
                <a:solidFill>
                  <a:srgbClr val="FF0000"/>
                </a:solidFill>
              </a:rPr>
              <a:t>немає</a:t>
            </a:r>
            <a:r>
              <a:rPr lang="ru-RU" sz="3900" dirty="0">
                <a:solidFill>
                  <a:srgbClr val="FF0000"/>
                </a:solidFill>
              </a:rPr>
              <a:t>».</a:t>
            </a:r>
            <a:endParaRPr lang="uk-UA" sz="39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САМОЦІ</a:t>
            </a:r>
            <a:r>
              <a:rPr lang="uk-UA" b="1" dirty="0" smtClean="0">
                <a:solidFill>
                  <a:schemeClr val="tx1"/>
                </a:solidFill>
              </a:rPr>
              <a:t>ННІСТЬ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01008"/>
            <a:ext cx="3960440" cy="296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2952328"/>
          </a:xfrm>
          <a:ln w="762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i="1" dirty="0" smtClean="0">
                <a:solidFill>
                  <a:schemeClr val="accent5"/>
                </a:solidFill>
                <a:latin typeface="Tahoma"/>
              </a:rPr>
              <a:t>ЗАВИЩЕНА  САМООЦІНКА</a:t>
            </a:r>
            <a:br>
              <a:rPr lang="ru-RU" sz="4000" b="1" i="1" dirty="0" smtClean="0">
                <a:solidFill>
                  <a:schemeClr val="accent5"/>
                </a:solidFill>
                <a:latin typeface="Tahoma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— </a:t>
            </a:r>
            <a:r>
              <a:rPr lang="ru-RU" sz="2000" dirty="0" err="1" smtClean="0">
                <a:solidFill>
                  <a:srgbClr val="000000"/>
                </a:solidFill>
                <a:latin typeface="Tahoma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коли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людина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вірить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у  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себе, </a:t>
            </a:r>
            <a:r>
              <a:rPr lang="ru-RU" sz="2000" dirty="0" err="1" smtClean="0">
                <a:solidFill>
                  <a:srgbClr val="000000"/>
                </a:solidFill>
                <a:latin typeface="Tahoma"/>
              </a:rPr>
              <a:t>відчуває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себе  «на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коні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»,  але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іноді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  будучи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впевненою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у </a:t>
            </a:r>
            <a:r>
              <a:rPr lang="ru-RU" sz="2000" dirty="0" err="1" smtClean="0">
                <a:solidFill>
                  <a:srgbClr val="000000"/>
                </a:solidFill>
                <a:latin typeface="Tahoma"/>
              </a:rPr>
              <a:t>своїй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ahoma"/>
              </a:rPr>
              <a:t>непогрішності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  вона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потрапити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в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складну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ситуацію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  коли  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ahoma"/>
              </a:rPr>
            </a:br>
            <a:r>
              <a:rPr lang="ru-RU" sz="2000" dirty="0" err="1" smtClean="0">
                <a:solidFill>
                  <a:srgbClr val="000000"/>
                </a:solidFill>
                <a:latin typeface="Tahoma"/>
              </a:rPr>
              <a:t>потрібно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відмовитися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звичного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погляду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на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речі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і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визнати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чужу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правоту.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670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9"/>
            <a:ext cx="529685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24928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ahoma"/>
              </a:rPr>
              <a:t>ЗАНИЖЕНА  САМООЦІНКА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ahoma"/>
              </a:rPr>
            </a:b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властива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людям,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схильним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сумніватися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в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собі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приймати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на  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ahoma"/>
              </a:rPr>
            </a:br>
            <a:r>
              <a:rPr lang="ru-RU" sz="2000" dirty="0" err="1" smtClean="0">
                <a:solidFill>
                  <a:srgbClr val="000000"/>
                </a:solidFill>
                <a:latin typeface="Tahoma"/>
              </a:rPr>
              <a:t>свій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рахунок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зауваження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невдоволення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людей, 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ahoma"/>
              </a:rPr>
            </a:b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переживати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й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турбуватися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з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незначних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приводів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.  </a:t>
            </a:r>
            <a:r>
              <a:rPr lang="ru-RU" sz="200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ahoma"/>
              </a:rPr>
            </a:br>
            <a:r>
              <a:rPr lang="ru-RU" sz="2000" dirty="0" err="1" smtClean="0">
                <a:solidFill>
                  <a:srgbClr val="000000"/>
                </a:solidFill>
                <a:latin typeface="Tahoma"/>
              </a:rPr>
              <a:t>Такі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люди  часто  не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впевнені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в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собі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їм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зазвичай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складно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прийняти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рішення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,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настояти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  на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своєму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.  Вони 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дуже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ahoma"/>
              </a:rPr>
              <a:t>чутливі</a:t>
            </a:r>
            <a:r>
              <a:rPr lang="ru-RU" sz="2000" dirty="0">
                <a:solidFill>
                  <a:srgbClr val="000000"/>
                </a:solidFill>
                <a:latin typeface="Tahoma"/>
              </a:rPr>
              <a:t>.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298419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912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861048"/>
            <a:ext cx="58326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3600400"/>
          </a:xfrm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АДЕКВАТНА САМООЦІНКА</a:t>
            </a:r>
            <a:r>
              <a:rPr lang="ru-RU" sz="3200" b="1" i="1" dirty="0" smtClean="0">
                <a:solidFill>
                  <a:schemeClr val="tx1"/>
                </a:solidFill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> </a:t>
            </a:r>
            <a:r>
              <a:rPr lang="ru-RU" sz="3200" dirty="0">
                <a:solidFill>
                  <a:schemeClr val="tx1"/>
                </a:solidFill>
              </a:rPr>
              <a:t>— </a:t>
            </a:r>
            <a:r>
              <a:rPr lang="ru-RU" sz="3200" dirty="0" err="1">
                <a:solidFill>
                  <a:schemeClr val="tx1"/>
                </a:solidFill>
              </a:rPr>
              <a:t>це</a:t>
            </a:r>
            <a:r>
              <a:rPr lang="ru-RU" sz="3200" dirty="0">
                <a:solidFill>
                  <a:schemeClr val="tx1"/>
                </a:solidFill>
              </a:rPr>
              <a:t> коли </a:t>
            </a:r>
            <a:r>
              <a:rPr lang="ru-RU" sz="3200" dirty="0" err="1">
                <a:solidFill>
                  <a:schemeClr val="tx1"/>
                </a:solidFill>
              </a:rPr>
              <a:t>людина</a:t>
            </a:r>
            <a:r>
              <a:rPr lang="ru-RU" sz="3200" dirty="0">
                <a:solidFill>
                  <a:schemeClr val="tx1"/>
                </a:solidFill>
              </a:rPr>
              <a:t> реально </a:t>
            </a:r>
            <a:r>
              <a:rPr lang="ru-RU" sz="3200" dirty="0" err="1">
                <a:solidFill>
                  <a:schemeClr val="tx1"/>
                </a:solidFill>
              </a:rPr>
              <a:t>оцінює</a:t>
            </a:r>
            <a:r>
              <a:rPr lang="ru-RU" sz="3200" dirty="0">
                <a:solidFill>
                  <a:schemeClr val="tx1"/>
                </a:solidFill>
              </a:rPr>
              <a:t> себе, </a:t>
            </a:r>
            <a:r>
              <a:rPr lang="ru-RU" sz="3200" dirty="0" err="1">
                <a:solidFill>
                  <a:schemeClr val="tx1"/>
                </a:solidFill>
              </a:rPr>
              <a:t>бачить</a:t>
            </a:r>
            <a:r>
              <a:rPr lang="ru-RU" sz="3200" dirty="0">
                <a:solidFill>
                  <a:schemeClr val="tx1"/>
                </a:solidFill>
              </a:rPr>
              <a:t> як </a:t>
            </a:r>
            <a:r>
              <a:rPr lang="ru-RU" sz="3200" dirty="0" err="1">
                <a:solidFill>
                  <a:schemeClr val="tx1"/>
                </a:solidFill>
              </a:rPr>
              <a:t>свої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позитивні</a:t>
            </a:r>
            <a:r>
              <a:rPr lang="ru-RU" sz="3200" dirty="0">
                <a:solidFill>
                  <a:schemeClr val="tx1"/>
                </a:solidFill>
              </a:rPr>
              <a:t>, так і </a:t>
            </a:r>
            <a:r>
              <a:rPr lang="ru-RU" sz="3200" dirty="0" err="1">
                <a:solidFill>
                  <a:schemeClr val="tx1"/>
                </a:solidFill>
              </a:rPr>
              <a:t>негативні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якості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r>
              <a:rPr lang="ru-RU" sz="3200" dirty="0">
                <a:solidFill>
                  <a:schemeClr val="tx1"/>
                </a:solidFill>
              </a:rPr>
              <a:t>Людина </a:t>
            </a:r>
            <a:r>
              <a:rPr lang="ru-RU" sz="3200" dirty="0" err="1">
                <a:solidFill>
                  <a:schemeClr val="tx1"/>
                </a:solidFill>
              </a:rPr>
              <a:t>здатна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адаптуватися</a:t>
            </a:r>
            <a:r>
              <a:rPr lang="ru-RU" sz="3200" dirty="0">
                <a:solidFill>
                  <a:schemeClr val="tx1"/>
                </a:solidFill>
              </a:rPr>
              <a:t> до </a:t>
            </a:r>
            <a:r>
              <a:rPr lang="ru-RU" sz="3200" dirty="0" err="1">
                <a:solidFill>
                  <a:schemeClr val="tx1"/>
                </a:solidFill>
              </a:rPr>
              <a:t>мінливих</a:t>
            </a:r>
            <a:r>
              <a:rPr lang="ru-RU" sz="3200" dirty="0">
                <a:solidFill>
                  <a:schemeClr val="tx1"/>
                </a:solidFill>
              </a:rPr>
              <a:t> умов </a:t>
            </a:r>
            <a:r>
              <a:rPr lang="ru-RU" sz="3200" dirty="0" err="1">
                <a:solidFill>
                  <a:schemeClr val="tx1"/>
                </a:solidFill>
              </a:rPr>
              <a:t>соціального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середовища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34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06097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2">
            <a:normAutofit fontScale="925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МАЛЮВАТИ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ЗМАЛЬОВУВАТИ</a:t>
            </a:r>
            <a:endParaRPr lang="uk-UA" dirty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ТАНЦЮВАТИ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ШВИДКО БІГАТИ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РАХУВАТИ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ВИТІШУВАТИ ЗАДАСІ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СМАЧНО ГОТУВАТИ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ДОПОМАГАТИ МАТУСІ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ПРИБИРАТИ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ВЧИТИСЯ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ДОПОМАГАТИ ІНШИМ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ВИРОЩУВАТИ КВІТИ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ЗАРОБЛЯТИ ГРОШІ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ВИТРАЧАТИ ГГОШІ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ПЛАВАТИ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РОБИТИ ПОРОБКИ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ДОГЛЯДАТИ ТВАРИН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ДОГЛЯДАТИ МОЛОДЩИХ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ДОГЛЯДАТИ ЗА РОСЛИНАМИ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/>
              <a:t>1</a:t>
            </a:r>
            <a:r>
              <a:rPr lang="ru-RU" sz="3600" b="1" dirty="0" smtClean="0"/>
              <a:t>. </a:t>
            </a:r>
            <a:r>
              <a:rPr lang="ru-RU" sz="3600" b="1" dirty="0" err="1"/>
              <a:t>Вправа</a:t>
            </a:r>
            <a:r>
              <a:rPr lang="ru-RU" sz="3600" b="1" dirty="0"/>
              <a:t> «Я — </a:t>
            </a:r>
            <a:r>
              <a:rPr lang="ru-RU" sz="3600" b="1" dirty="0" err="1"/>
              <a:t>людина</a:t>
            </a:r>
            <a:r>
              <a:rPr lang="ru-RU" sz="3600" b="1" dirty="0"/>
              <a:t>, яка </a:t>
            </a:r>
            <a:r>
              <a:rPr lang="ru-RU" sz="3600" b="1" dirty="0" err="1"/>
              <a:t>гарно</a:t>
            </a:r>
            <a:r>
              <a:rPr lang="ru-RU" sz="3600" b="1" dirty="0"/>
              <a:t> </a:t>
            </a:r>
            <a:r>
              <a:rPr lang="ru-RU" sz="3600" b="1" dirty="0" err="1"/>
              <a:t>вміє</a:t>
            </a:r>
            <a:r>
              <a:rPr lang="ru-RU" sz="3600" b="1" dirty="0"/>
              <a:t>…» 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06097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2"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СПОСТЕРІГАТИ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ШВИДКО ЧИТАТИ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ГАРНО ПИСАТИ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УВАЖНО СЛУХАТИ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МЕНІ ВСЕ ЦІКАВО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КЕРУВАТИ ЛОДКОЮ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КАТАТИСЯ НА ВЕЛОСИПЕДІ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ОРГАНІЗОВУВАТИ ІГРИ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ОРГАНІЗОВУВАТИ СВЯТА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КЕРУВАТИ ПОВЕДІНКОЮ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ДОЛАТИ ТРУДНОЩІ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ПІДТРИМУВАТИ СЕБЕ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ПІДТРИМУВАТИ ІНШИХ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СПІЛКУВАТИСЯ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МОВЧАТИ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/>
              <a:t>1</a:t>
            </a:r>
            <a:r>
              <a:rPr lang="ru-RU" sz="3600" b="1" dirty="0" smtClean="0"/>
              <a:t>. </a:t>
            </a:r>
            <a:r>
              <a:rPr lang="ru-RU" sz="3600" b="1" dirty="0" err="1"/>
              <a:t>Вправа</a:t>
            </a:r>
            <a:r>
              <a:rPr lang="ru-RU" sz="3600" b="1" dirty="0"/>
              <a:t> «Я — </a:t>
            </a:r>
            <a:r>
              <a:rPr lang="ru-RU" sz="3600" b="1" dirty="0" err="1"/>
              <a:t>людина</a:t>
            </a:r>
            <a:r>
              <a:rPr lang="ru-RU" sz="3600" b="1" dirty="0"/>
              <a:t>, яка </a:t>
            </a:r>
            <a:r>
              <a:rPr lang="ru-RU" sz="3600" b="1" dirty="0" err="1"/>
              <a:t>гарно</a:t>
            </a:r>
            <a:r>
              <a:rPr lang="ru-RU" sz="3600" b="1" dirty="0"/>
              <a:t> </a:t>
            </a:r>
            <a:r>
              <a:rPr lang="ru-RU" sz="3600" b="1" dirty="0" err="1"/>
              <a:t>вміє</a:t>
            </a:r>
            <a:r>
              <a:rPr lang="ru-RU" sz="3600" b="1" dirty="0"/>
              <a:t>…» 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06097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2"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ГУБИТИСЯ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ХРАНИТИ ТАЄМНИЦІ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РОЗПОВІДАТИ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/>
              <a:t>1</a:t>
            </a:r>
            <a:r>
              <a:rPr lang="ru-RU" sz="3600" b="1" dirty="0" smtClean="0"/>
              <a:t>. </a:t>
            </a:r>
            <a:r>
              <a:rPr lang="ru-RU" sz="3600" b="1" dirty="0" err="1"/>
              <a:t>Вправа</a:t>
            </a:r>
            <a:r>
              <a:rPr lang="ru-RU" sz="3600" b="1" dirty="0"/>
              <a:t> «Я — </a:t>
            </a:r>
            <a:r>
              <a:rPr lang="ru-RU" sz="3600" b="1" dirty="0" err="1"/>
              <a:t>людина</a:t>
            </a:r>
            <a:r>
              <a:rPr lang="ru-RU" sz="3600" b="1" dirty="0"/>
              <a:t>, яка </a:t>
            </a:r>
            <a:r>
              <a:rPr lang="ru-RU" sz="3600" b="1" dirty="0" err="1"/>
              <a:t>гарно</a:t>
            </a:r>
            <a:r>
              <a:rPr lang="ru-RU" sz="3600" b="1" dirty="0"/>
              <a:t> </a:t>
            </a:r>
            <a:r>
              <a:rPr lang="ru-RU" sz="3600" b="1" dirty="0" err="1"/>
              <a:t>вміє</a:t>
            </a:r>
            <a:r>
              <a:rPr lang="ru-RU" sz="3600" b="1" dirty="0"/>
              <a:t>…» 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06097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2"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КРАЩИМ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ГАРНИМ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ДОБРИМ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СТОП ВІЙНІ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СТОП НАСИЛЬСТВУ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УСМІХНЕНИМ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РАДІСНИМ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МИРНИМ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РОЗУМНИМ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СТОП ШКІДЛИВИМ ЗВИЧКАМ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КОРИСНИМ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ЧАРІВНИМ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ЦІКАВИМ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ЧИСТИМ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БЕЗПЕЧНИМ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БЕЗ ОБМАНУ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БЕЗ КОРУПЦІЇ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 smtClean="0"/>
              <a:t>2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Вправа</a:t>
            </a:r>
            <a:r>
              <a:rPr lang="ru-RU" sz="3600" b="1" dirty="0" smtClean="0"/>
              <a:t> «Я — </a:t>
            </a:r>
            <a:r>
              <a:rPr lang="ru-RU" sz="3600" b="1" dirty="0" err="1" smtClean="0"/>
              <a:t>людина</a:t>
            </a:r>
            <a:r>
              <a:rPr lang="ru-RU" sz="3600" b="1" dirty="0" smtClean="0"/>
              <a:t>, </a:t>
            </a:r>
            <a:r>
              <a:rPr lang="ru-RU" sz="3600" b="1" dirty="0"/>
              <a:t>яка </a:t>
            </a:r>
            <a:r>
              <a:rPr lang="ru-RU" sz="3600" b="1" dirty="0" err="1"/>
              <a:t>хоче</a:t>
            </a:r>
            <a:r>
              <a:rPr lang="ru-RU" sz="3600" b="1" dirty="0"/>
              <a:t>, </a:t>
            </a:r>
            <a:r>
              <a:rPr lang="ru-RU" sz="3600" b="1" dirty="0" err="1"/>
              <a:t>щоб</a:t>
            </a:r>
            <a:r>
              <a:rPr lang="ru-RU" sz="3600" b="1" dirty="0"/>
              <a:t> </a:t>
            </a:r>
            <a:r>
              <a:rPr lang="ru-RU" sz="3600" b="1" dirty="0" err="1"/>
              <a:t>світ</a:t>
            </a:r>
            <a:r>
              <a:rPr lang="ru-RU" sz="3600" b="1" dirty="0"/>
              <a:t> став …» </a:t>
            </a:r>
            <a:endParaRPr lang="uk-U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4968552" cy="316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8203990" cy="3096344"/>
          </a:xfrm>
          <a:ln w="762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ahoma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ahoma"/>
              </a:rPr>
              <a:t>ФОРМУВАННЯ САМООЦІНКИ ВІДБУВАЄТЬСЯ:</a:t>
            </a:r>
            <a:br>
              <a:rPr lang="ru-RU" sz="2800" b="1" dirty="0" smtClean="0">
                <a:solidFill>
                  <a:srgbClr val="000000"/>
                </a:solidFill>
                <a:latin typeface="Tahoma"/>
              </a:rPr>
            </a:br>
            <a:r>
              <a:rPr lang="ru-RU" sz="2800" dirty="0">
                <a:solidFill>
                  <a:srgbClr val="000000"/>
                </a:solidFill>
                <a:latin typeface="Tahoma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ahoma"/>
              </a:rPr>
            </a:br>
            <a:r>
              <a:rPr lang="ru-RU" sz="2800" dirty="0" smtClean="0">
                <a:solidFill>
                  <a:srgbClr val="000000"/>
                </a:solidFill>
                <a:latin typeface="Tahoma"/>
              </a:rPr>
              <a:t>*на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основі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оцінок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оточуючих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;</a:t>
            </a:r>
            <a:br>
              <a:rPr lang="ru-RU" sz="2800" dirty="0">
                <a:solidFill>
                  <a:srgbClr val="000000"/>
                </a:solidFill>
                <a:latin typeface="Tahoma"/>
              </a:rPr>
            </a:br>
            <a:r>
              <a:rPr lang="ru-RU" sz="2800" dirty="0" smtClean="0">
                <a:solidFill>
                  <a:srgbClr val="000000"/>
                </a:solidFill>
                <a:latin typeface="Tahoma"/>
              </a:rPr>
              <a:t>*через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оцінку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результатів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власної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;</a:t>
            </a:r>
            <a:br>
              <a:rPr lang="ru-RU" sz="2800" dirty="0">
                <a:solidFill>
                  <a:srgbClr val="000000"/>
                </a:solidFill>
                <a:latin typeface="Tahoma"/>
              </a:rPr>
            </a:br>
            <a:r>
              <a:rPr lang="ru-RU" sz="2800" dirty="0" smtClean="0">
                <a:solidFill>
                  <a:srgbClr val="000000"/>
                </a:solidFill>
                <a:latin typeface="Tahoma"/>
              </a:rPr>
              <a:t>*на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основі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співвідношення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  реального  та  </a:t>
            </a:r>
            <a:r>
              <a:rPr lang="ru-RU" sz="280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ahoma"/>
              </a:rPr>
            </a:br>
            <a:r>
              <a:rPr lang="ru-RU" sz="2800" dirty="0" err="1" smtClean="0">
                <a:solidFill>
                  <a:srgbClr val="000000"/>
                </a:solidFill>
                <a:latin typeface="Tahoma"/>
              </a:rPr>
              <a:t>ідеального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ahoma"/>
              </a:rPr>
              <a:t>уявлення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> про </a:t>
            </a:r>
            <a:r>
              <a:rPr lang="ru-RU" sz="2800" dirty="0" smtClean="0">
                <a:solidFill>
                  <a:srgbClr val="000000"/>
                </a:solidFill>
                <a:latin typeface="Tahoma"/>
              </a:rPr>
              <a:t>себе</a:t>
            </a:r>
            <a:r>
              <a:rPr lang="ru-RU" sz="2800" dirty="0">
                <a:solidFill>
                  <a:srgbClr val="000000"/>
                </a:solidFill>
                <a:latin typeface="Tahoma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ahoma"/>
              </a:rPr>
            </a:b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4"/>
            <a:ext cx="2265040" cy="22650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6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87966" cy="16347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n w="762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Все розпочинається з твоїх думок!!!</a:t>
            </a:r>
            <a:endParaRPr lang="uk-UA" dirty="0">
              <a:ln w="7620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72544"/>
            <a:ext cx="6696744" cy="359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30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6777318" cy="1584175"/>
          </a:xfrm>
        </p:spPr>
        <p:txBody>
          <a:bodyPr/>
          <a:lstStyle/>
          <a:p>
            <a:r>
              <a:rPr lang="ru-RU" sz="9600" dirty="0" smtClean="0"/>
              <a:t>ЯК ТИ?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7369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8640"/>
            <a:ext cx="7987966" cy="11521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n w="762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Де Ви на цьому дереві?</a:t>
            </a:r>
            <a:endParaRPr lang="uk-UA" dirty="0">
              <a:ln w="7620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Психологічний тест: Знайдіть себе на цьому дереві - і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0" y="1340768"/>
            <a:ext cx="741190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35928"/>
            <a:ext cx="4968552" cy="3124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59974" cy="3384376"/>
          </a:xfrm>
          <a:ln w="7620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 err="1" smtClean="0">
                <a:solidFill>
                  <a:schemeClr val="tx1"/>
                </a:solidFill>
              </a:rPr>
              <a:t>Чи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було</a:t>
            </a:r>
            <a:r>
              <a:rPr lang="ru-RU" sz="4000" b="1" dirty="0" smtClean="0">
                <a:solidFill>
                  <a:schemeClr val="tx1"/>
                </a:solidFill>
              </a:rPr>
              <a:t> так у </a:t>
            </a:r>
            <a:r>
              <a:rPr lang="ru-RU" sz="4000" b="1" dirty="0" err="1" smtClean="0">
                <a:solidFill>
                  <a:schemeClr val="tx1"/>
                </a:solidFill>
              </a:rPr>
              <a:t>вашому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житті</a:t>
            </a:r>
            <a:r>
              <a:rPr lang="ru-RU" sz="4000" b="1" dirty="0" smtClean="0">
                <a:solidFill>
                  <a:schemeClr val="tx1"/>
                </a:solidFill>
              </a:rPr>
              <a:t>, </a:t>
            </a:r>
            <a:r>
              <a:rPr lang="ru-RU" sz="4000" b="1" dirty="0" err="1" smtClean="0">
                <a:solidFill>
                  <a:schemeClr val="tx1"/>
                </a:solidFill>
              </a:rPr>
              <a:t>що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ви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переоцінили</a:t>
            </a:r>
            <a:r>
              <a:rPr lang="ru-RU" sz="4000" b="1" dirty="0" smtClean="0">
                <a:solidFill>
                  <a:schemeClr val="tx1"/>
                </a:solidFill>
              </a:rPr>
              <a:t> себе, </a:t>
            </a:r>
            <a:r>
              <a:rPr lang="ru-RU" sz="4000" b="1" dirty="0" err="1" smtClean="0">
                <a:solidFill>
                  <a:schemeClr val="tx1"/>
                </a:solidFill>
              </a:rPr>
              <a:t>узялися</a:t>
            </a:r>
            <a:r>
              <a:rPr lang="ru-RU" sz="4000" b="1" dirty="0" smtClean="0">
                <a:solidFill>
                  <a:schemeClr val="tx1"/>
                </a:solidFill>
              </a:rPr>
              <a:t> за роботу, яку не </a:t>
            </a:r>
            <a:r>
              <a:rPr lang="ru-RU" sz="4000" b="1" dirty="0" err="1" smtClean="0">
                <a:solidFill>
                  <a:schemeClr val="tx1"/>
                </a:solidFill>
              </a:rPr>
              <a:t>змогли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виконати</a:t>
            </a:r>
            <a:r>
              <a:rPr lang="ru-RU" sz="4000" b="1" dirty="0" smtClean="0">
                <a:solidFill>
                  <a:schemeClr val="tx1"/>
                </a:solidFill>
              </a:rPr>
              <a:t>?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Що</a:t>
            </a:r>
            <a:r>
              <a:rPr lang="ru-RU" sz="4000" b="1" dirty="0" smtClean="0">
                <a:solidFill>
                  <a:schemeClr val="tx1"/>
                </a:solidFill>
              </a:rPr>
              <a:t> б </a:t>
            </a:r>
            <a:r>
              <a:rPr lang="ru-RU" sz="4000" b="1" dirty="0" err="1" smtClean="0">
                <a:solidFill>
                  <a:schemeClr val="tx1"/>
                </a:solidFill>
              </a:rPr>
              <a:t>ви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порадили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людині</a:t>
            </a:r>
            <a:r>
              <a:rPr lang="ru-RU" sz="4000" b="1" dirty="0" smtClean="0">
                <a:solidFill>
                  <a:schemeClr val="tx1"/>
                </a:solidFill>
              </a:rPr>
              <a:t>, яка </a:t>
            </a:r>
            <a:r>
              <a:rPr lang="ru-RU" sz="4000" b="1" dirty="0" err="1" smtClean="0">
                <a:solidFill>
                  <a:schemeClr val="tx1"/>
                </a:solidFill>
              </a:rPr>
              <a:t>опинилася</a:t>
            </a:r>
            <a:r>
              <a:rPr lang="ru-RU" sz="4000" b="1" dirty="0" smtClean="0">
                <a:solidFill>
                  <a:schemeClr val="tx1"/>
                </a:solidFill>
              </a:rPr>
              <a:t> в </a:t>
            </a:r>
            <a:r>
              <a:rPr lang="ru-RU" sz="4000" b="1" dirty="0" err="1" smtClean="0">
                <a:solidFill>
                  <a:schemeClr val="tx1"/>
                </a:solidFill>
              </a:rPr>
              <a:t>подібній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ситуації</a:t>
            </a:r>
            <a:r>
              <a:rPr lang="ru-RU" sz="4000" b="1" dirty="0" smtClean="0">
                <a:solidFill>
                  <a:schemeClr val="tx1"/>
                </a:solidFill>
              </a:rPr>
              <a:t>? </a:t>
            </a:r>
            <a:endParaRPr lang="uk-U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89734"/>
            <a:ext cx="7776864" cy="5878532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uk-UA" sz="1600" b="0" i="0" u="none" strike="noStrike" baseline="0" dirty="0" smtClean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У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романі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американського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письменника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Calibri"/>
              </a:rPr>
              <a:t>Джерома </a:t>
            </a:r>
            <a:r>
              <a:rPr lang="ru-RU" sz="2400" b="1" i="0" u="none" strike="noStrike" baseline="0" dirty="0" err="1" smtClean="0">
                <a:solidFill>
                  <a:srgbClr val="000000"/>
                </a:solidFill>
                <a:latin typeface="Calibri"/>
              </a:rPr>
              <a:t>Девіда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rgbClr val="000000"/>
                </a:solidFill>
                <a:latin typeface="Calibri"/>
              </a:rPr>
              <a:t>Селінджера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i="0" u="none" strike="noStrike" baseline="0" dirty="0" smtClean="0">
                <a:solidFill>
                  <a:srgbClr val="FF0000"/>
                </a:solidFill>
                <a:latin typeface="Calibri"/>
              </a:rPr>
              <a:t>«</a:t>
            </a:r>
            <a:r>
              <a:rPr lang="ru-RU" sz="2400" b="1" i="0" u="none" strike="noStrike" baseline="0" dirty="0" err="1" smtClean="0">
                <a:solidFill>
                  <a:srgbClr val="FF0000"/>
                </a:solidFill>
                <a:latin typeface="Calibri"/>
              </a:rPr>
              <a:t>Ловець</a:t>
            </a:r>
            <a:r>
              <a:rPr lang="ru-RU" sz="2400" b="1" i="0" u="none" strike="noStrike" baseline="0" dirty="0" smtClean="0">
                <a:solidFill>
                  <a:srgbClr val="FF0000"/>
                </a:solidFill>
                <a:latin typeface="Calibri"/>
              </a:rPr>
              <a:t> у </a:t>
            </a:r>
            <a:r>
              <a:rPr lang="ru-RU" sz="2400" b="1" i="0" u="none" strike="noStrike" baseline="0" dirty="0" err="1" smtClean="0">
                <a:solidFill>
                  <a:srgbClr val="FF0000"/>
                </a:solidFill>
                <a:latin typeface="Calibri"/>
              </a:rPr>
              <a:t>житі</a:t>
            </a:r>
            <a:r>
              <a:rPr lang="ru-RU" sz="2400" b="1" i="0" u="none" strike="noStrike" baseline="0" dirty="0" smtClean="0">
                <a:solidFill>
                  <a:srgbClr val="FF0000"/>
                </a:solidFill>
                <a:latin typeface="Calibri"/>
              </a:rPr>
              <a:t>»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головний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герой — </a:t>
            </a:r>
            <a:r>
              <a:rPr lang="ru-RU" sz="2400" b="1" i="0" u="none" strike="noStrike" baseline="0" dirty="0" err="1" smtClean="0">
                <a:solidFill>
                  <a:srgbClr val="7030A0"/>
                </a:solidFill>
                <a:latin typeface="Calibri"/>
              </a:rPr>
              <a:t>підліток</a:t>
            </a:r>
            <a:r>
              <a:rPr lang="ru-RU" sz="2400" b="1" i="0" u="none" strike="noStrike" baseline="0" dirty="0" smtClean="0">
                <a:solidFill>
                  <a:srgbClr val="7030A0"/>
                </a:solidFill>
                <a:latin typeface="Calibri"/>
              </a:rPr>
              <a:t> Голден </a:t>
            </a:r>
            <a:r>
              <a:rPr lang="ru-RU" sz="2400" b="1" i="0" u="none" strike="noStrike" baseline="0" dirty="0" err="1" smtClean="0">
                <a:solidFill>
                  <a:srgbClr val="7030A0"/>
                </a:solidFill>
                <a:latin typeface="Calibri"/>
              </a:rPr>
              <a:t>Колфілд</a:t>
            </a:r>
            <a:r>
              <a:rPr lang="ru-RU" sz="2400" b="1" i="0" u="none" strike="noStrike" baseline="0" dirty="0" smtClean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— говорить,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пояснюючи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чого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він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хоче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по-справжньому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«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Розумієш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я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уявив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як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маленькі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дітлахи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грають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увечері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у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величезному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полі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у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житі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.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Тисячі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малюків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і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довкола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—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жодної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людини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жодного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дорослого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крім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мене. А я стою на самому краю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скелі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над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прірвою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розумієш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? І моя справа —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ловити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дітлахів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щоб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вони не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зірвалися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в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прірву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.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Розумієш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вони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грають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і не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бачать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куди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біжать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а тут я повинен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звідкись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вискакувати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й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ловити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їх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щоб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вони не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зірвалися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. Ось і вся моя робота.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Стерегти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дітей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над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прірвою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в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житі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. Знаю,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це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дурниці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але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це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єдине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,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чого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мені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хочеться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 </a:t>
            </a:r>
            <a:r>
              <a:rPr lang="ru-RU" sz="2400" b="1" i="0" u="none" strike="noStrike" baseline="0" dirty="0" err="1" smtClean="0">
                <a:solidFill>
                  <a:schemeClr val="accent5"/>
                </a:solidFill>
                <a:latin typeface="Calibri"/>
              </a:rPr>
              <a:t>по-справжньому</a:t>
            </a:r>
            <a:r>
              <a:rPr lang="ru-RU" sz="2400" b="1" i="0" u="none" strike="noStrike" baseline="0" dirty="0" smtClean="0">
                <a:solidFill>
                  <a:schemeClr val="accent5"/>
                </a:solidFill>
                <a:latin typeface="Calibri"/>
              </a:rPr>
              <a:t>. Напевно, я дурень».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А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чого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вам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хочеться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по-справжньому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? Яку справу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ви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вважаєте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/>
              </a:rPr>
              <a:t>своєю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/>
              </a:rPr>
              <a:t>?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842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64896" cy="2204864"/>
          </a:xfr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800" b="1" u="sng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Маючи адекватну самооцінку, ви:</a:t>
            </a:r>
            <a:r>
              <a:rPr lang="uk-UA" sz="4800" u="sng" dirty="0">
                <a:latin typeface="Calibri"/>
                <a:ea typeface="Calibri"/>
                <a:cs typeface="Times New Roman"/>
              </a:rPr>
              <a:t/>
            </a:r>
            <a:br>
              <a:rPr lang="uk-UA" sz="4800" u="sng" dirty="0">
                <a:latin typeface="Calibri"/>
                <a:ea typeface="Calibri"/>
                <a:cs typeface="Times New Roman"/>
              </a:rPr>
            </a:br>
            <a:endParaRPr lang="uk-UA" sz="4800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40280"/>
            <a:ext cx="3950152" cy="406904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uk-UA" sz="2600" b="1" dirty="0" smtClean="0">
                <a:solidFill>
                  <a:schemeClr val="tx1"/>
                </a:solidFill>
                <a:latin typeface="Tahoma"/>
                <a:ea typeface="Times New Roman"/>
                <a:cs typeface="Times New Roman"/>
              </a:rPr>
              <a:t>послідовні </a:t>
            </a:r>
            <a:r>
              <a:rPr lang="uk-UA" sz="2600" b="1" dirty="0">
                <a:solidFill>
                  <a:schemeClr val="tx1"/>
                </a:solidFill>
                <a:latin typeface="Tahoma"/>
                <a:ea typeface="Times New Roman"/>
                <a:cs typeface="Times New Roman"/>
              </a:rPr>
              <a:t>у </a:t>
            </a:r>
            <a:r>
              <a:rPr lang="uk-UA" sz="2600" b="1" dirty="0" smtClean="0">
                <a:solidFill>
                  <a:schemeClr val="tx1"/>
                </a:solidFill>
                <a:latin typeface="Tahoma"/>
                <a:ea typeface="Times New Roman"/>
                <a:cs typeface="Times New Roman"/>
              </a:rPr>
              <a:t>виражені </a:t>
            </a:r>
            <a:r>
              <a:rPr lang="uk-UA" sz="2600" b="1" dirty="0">
                <a:solidFill>
                  <a:schemeClr val="tx1"/>
                </a:solidFill>
                <a:latin typeface="Tahoma"/>
                <a:ea typeface="Times New Roman"/>
                <a:cs typeface="Times New Roman"/>
              </a:rPr>
              <a:t>власних потреб і думок</a:t>
            </a:r>
            <a:r>
              <a:rPr lang="uk-UA" sz="2600" b="1" dirty="0">
                <a:solidFill>
                  <a:srgbClr val="00B050"/>
                </a:solidFill>
                <a:latin typeface="Tahoma"/>
                <a:ea typeface="Times New Roman"/>
                <a:cs typeface="Times New Roman"/>
              </a:rPr>
              <a:t>;</a:t>
            </a:r>
            <a:endParaRPr lang="uk-UA" sz="2600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uk-UA" sz="2600" b="1" dirty="0">
                <a:solidFill>
                  <a:srgbClr val="0070C0"/>
                </a:solidFill>
                <a:latin typeface="Tahoma"/>
                <a:ea typeface="Times New Roman"/>
                <a:cs typeface="Times New Roman"/>
              </a:rPr>
              <a:t>упевнені у своїй здатності приймати рішення;</a:t>
            </a:r>
            <a:endParaRPr lang="uk-UA" sz="26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uk-UA" sz="2600" b="1" dirty="0">
                <a:solidFill>
                  <a:schemeClr val="accent5">
                    <a:lumMod val="75000"/>
                  </a:schemeClr>
                </a:solidFill>
                <a:latin typeface="Tahoma"/>
                <a:ea typeface="Times New Roman"/>
                <a:cs typeface="Times New Roman"/>
              </a:rPr>
              <a:t>здатні формувати стосунки з іншими людьми;</a:t>
            </a:r>
            <a:endParaRPr lang="uk-UA" sz="26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2276872"/>
            <a:ext cx="4320480" cy="39604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1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реалістичні у своїх очікуваннях і маєте менше шансів надмірно критично оцінювати себе та інших</a:t>
            </a:r>
            <a:r>
              <a:rPr lang="uk-UA" sz="2100" b="1" dirty="0">
                <a:solidFill>
                  <a:srgbClr val="00B0F0"/>
                </a:solidFill>
                <a:latin typeface="Tahoma"/>
                <a:ea typeface="Times New Roman"/>
                <a:cs typeface="Times New Roman"/>
              </a:rPr>
              <a:t>;</a:t>
            </a:r>
            <a:endParaRPr lang="uk-UA" sz="2100" b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100" b="1" dirty="0">
                <a:solidFill>
                  <a:schemeClr val="accent1"/>
                </a:solidFill>
                <a:latin typeface="Tahoma"/>
                <a:ea typeface="Times New Roman"/>
                <a:cs typeface="Times New Roman"/>
              </a:rPr>
              <a:t>більш гнучкі в сприйнятті дійсності та краще переносите стрес і невдачі</a:t>
            </a:r>
            <a:r>
              <a:rPr lang="uk-UA" sz="21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;</a:t>
            </a:r>
            <a:endParaRPr lang="uk-UA" sz="21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873624"/>
              </a:buClr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100" b="1" dirty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менш схильні до розвитку психічних захворювань, таких як </a:t>
            </a:r>
            <a:r>
              <a:rPr lang="uk-UA" sz="2100" b="1" dirty="0" smtClean="0">
                <a:solidFill>
                  <a:srgbClr val="002060"/>
                </a:solidFill>
                <a:latin typeface="Tahoma"/>
                <a:ea typeface="Times New Roman"/>
                <a:cs typeface="Times New Roman"/>
              </a:rPr>
              <a:t>депресія.</a:t>
            </a:r>
            <a:endParaRPr lang="uk-UA" sz="21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8059974" cy="149069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400" b="1" dirty="0">
                <a:solidFill>
                  <a:srgbClr val="000000"/>
                </a:solidFill>
                <a:latin typeface="Tahoma"/>
              </a:rPr>
              <a:t>Поради з підвищення самооцінки:</a:t>
            </a:r>
            <a:endParaRPr lang="uk-UA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88840"/>
            <a:ext cx="7200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1. 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Ніколи</a:t>
            </a:r>
            <a:r>
              <a:rPr lang="ru-RU" sz="2400" b="1" dirty="0">
                <a:solidFill>
                  <a:srgbClr val="7030A0"/>
                </a:solidFill>
              </a:rPr>
              <a:t> не </a:t>
            </a:r>
            <a:r>
              <a:rPr lang="ru-RU" sz="2400" b="1" dirty="0" err="1">
                <a:solidFill>
                  <a:srgbClr val="7030A0"/>
                </a:solidFill>
              </a:rPr>
              <a:t>порівнюйте</a:t>
            </a:r>
            <a:r>
              <a:rPr lang="ru-RU" sz="2400" b="1" dirty="0">
                <a:solidFill>
                  <a:srgbClr val="7030A0"/>
                </a:solidFill>
              </a:rPr>
              <a:t> себе з </a:t>
            </a:r>
            <a:r>
              <a:rPr lang="ru-RU" sz="2400" b="1" dirty="0" err="1">
                <a:solidFill>
                  <a:srgbClr val="7030A0"/>
                </a:solidFill>
              </a:rPr>
              <a:t>іншими</a:t>
            </a:r>
            <a:r>
              <a:rPr lang="ru-RU" sz="2400" b="1" dirty="0">
                <a:solidFill>
                  <a:srgbClr val="7030A0"/>
                </a:solidFill>
              </a:rPr>
              <a:t> людьми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450505"/>
            <a:ext cx="7488832" cy="892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2.  </a:t>
            </a:r>
            <a:r>
              <a:rPr lang="ru-RU" sz="2400" dirty="0" err="1">
                <a:solidFill>
                  <a:srgbClr val="002060"/>
                </a:solidFill>
              </a:rPr>
              <a:t>Необхідно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припинити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лаяти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зайво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критикувати</a:t>
            </a:r>
            <a:r>
              <a:rPr lang="ru-RU" sz="2400" dirty="0">
                <a:solidFill>
                  <a:srgbClr val="002060"/>
                </a:solidFill>
              </a:rPr>
              <a:t> себе.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211236"/>
            <a:ext cx="7200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3.  </a:t>
            </a:r>
            <a:r>
              <a:rPr lang="ru-RU" sz="2400" b="1" dirty="0" err="1">
                <a:solidFill>
                  <a:srgbClr val="7030A0"/>
                </a:solidFill>
              </a:rPr>
              <a:t>Із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вдячністю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приймайте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всі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компліменти</a:t>
            </a:r>
            <a:r>
              <a:rPr lang="ru-RU" sz="2400" b="1" dirty="0">
                <a:solidFill>
                  <a:srgbClr val="7030A0"/>
                </a:solidFill>
              </a:rPr>
              <a:t>  на  вашу адресу.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933056"/>
            <a:ext cx="734481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4.  </a:t>
            </a:r>
            <a:r>
              <a:rPr lang="ru-RU" sz="2000" b="1" dirty="0" err="1">
                <a:solidFill>
                  <a:srgbClr val="002060"/>
                </a:solidFill>
              </a:rPr>
              <a:t>Частіше</a:t>
            </a:r>
            <a:r>
              <a:rPr lang="ru-RU" sz="2000" b="1" dirty="0">
                <a:solidFill>
                  <a:srgbClr val="002060"/>
                </a:solidFill>
              </a:rPr>
              <a:t>  </a:t>
            </a:r>
            <a:r>
              <a:rPr lang="ru-RU" sz="2000" b="1" dirty="0" err="1">
                <a:solidFill>
                  <a:srgbClr val="002060"/>
                </a:solidFill>
              </a:rPr>
              <a:t>використовуйте</a:t>
            </a:r>
            <a:r>
              <a:rPr lang="ru-RU" sz="2000" b="1" dirty="0">
                <a:solidFill>
                  <a:srgbClr val="002060"/>
                </a:solidFill>
              </a:rPr>
              <a:t>  </a:t>
            </a:r>
            <a:r>
              <a:rPr lang="ru-RU" sz="2000" b="1" dirty="0" err="1">
                <a:solidFill>
                  <a:srgbClr val="002060"/>
                </a:solidFill>
              </a:rPr>
              <a:t>позитивні</a:t>
            </a:r>
            <a:r>
              <a:rPr lang="ru-RU" sz="2000" b="1" dirty="0">
                <a:solidFill>
                  <a:srgbClr val="002060"/>
                </a:solidFill>
              </a:rPr>
              <a:t>  </a:t>
            </a:r>
            <a:r>
              <a:rPr lang="ru-RU" sz="2000" b="1" dirty="0" err="1">
                <a:solidFill>
                  <a:srgbClr val="002060"/>
                </a:solidFill>
              </a:rPr>
              <a:t>твердження</a:t>
            </a:r>
            <a:r>
              <a:rPr lang="ru-RU" sz="2000" b="1" dirty="0">
                <a:solidFill>
                  <a:srgbClr val="002060"/>
                </a:solidFill>
              </a:rPr>
              <a:t>  для </a:t>
            </a:r>
            <a:r>
              <a:rPr lang="ru-RU" sz="2000" b="1" dirty="0" err="1">
                <a:solidFill>
                  <a:srgbClr val="002060"/>
                </a:solidFill>
              </a:rPr>
              <a:t>підвищення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самооцінки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581128"/>
            <a:ext cx="66247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5. 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Намагайтесь</a:t>
            </a:r>
            <a:r>
              <a:rPr lang="ru-RU" sz="2000" b="1" dirty="0">
                <a:solidFill>
                  <a:srgbClr val="7030A0"/>
                </a:solidFill>
              </a:rPr>
              <a:t>  </a:t>
            </a:r>
            <a:r>
              <a:rPr lang="ru-RU" sz="2000" b="1" dirty="0" err="1">
                <a:solidFill>
                  <a:srgbClr val="7030A0"/>
                </a:solidFill>
              </a:rPr>
              <a:t>сприймати</a:t>
            </a:r>
            <a:r>
              <a:rPr lang="ru-RU" sz="2000" b="1" dirty="0">
                <a:solidFill>
                  <a:srgbClr val="7030A0"/>
                </a:solidFill>
              </a:rPr>
              <a:t>  як  </a:t>
            </a:r>
            <a:r>
              <a:rPr lang="ru-RU" sz="2000" b="1" dirty="0" err="1">
                <a:solidFill>
                  <a:srgbClr val="7030A0"/>
                </a:solidFill>
              </a:rPr>
              <a:t>можна</a:t>
            </a:r>
            <a:r>
              <a:rPr lang="ru-RU" sz="2000" b="1" dirty="0">
                <a:solidFill>
                  <a:srgbClr val="7030A0"/>
                </a:solidFill>
              </a:rPr>
              <a:t>  </a:t>
            </a:r>
            <a:r>
              <a:rPr lang="ru-RU" sz="2000" b="1" dirty="0" err="1">
                <a:solidFill>
                  <a:srgbClr val="7030A0"/>
                </a:solidFill>
              </a:rPr>
              <a:t>більше</a:t>
            </a:r>
            <a:r>
              <a:rPr lang="ru-RU" sz="2000" b="1" dirty="0">
                <a:solidFill>
                  <a:srgbClr val="7030A0"/>
                </a:solidFill>
              </a:rPr>
              <a:t> 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позитивної</a:t>
            </a:r>
            <a:r>
              <a:rPr lang="ru-RU" sz="2000" b="1" dirty="0">
                <a:solidFill>
                  <a:srgbClr val="7030A0"/>
                </a:solidFill>
              </a:rPr>
              <a:t>  </a:t>
            </a:r>
            <a:r>
              <a:rPr lang="ru-RU" sz="2000" b="1" dirty="0" err="1">
                <a:solidFill>
                  <a:srgbClr val="7030A0"/>
                </a:solidFill>
              </a:rPr>
              <a:t>інформації</a:t>
            </a:r>
            <a:r>
              <a:rPr lang="ru-RU" sz="2000" b="1" dirty="0">
                <a:solidFill>
                  <a:srgbClr val="7030A0"/>
                </a:solidFill>
              </a:rPr>
              <a:t>. 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275658"/>
            <a:ext cx="648072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6</a:t>
            </a:r>
            <a:r>
              <a:rPr lang="ru-RU" sz="2000" b="1" dirty="0">
                <a:solidFill>
                  <a:srgbClr val="002060"/>
                </a:solidFill>
              </a:rPr>
              <a:t>.  </a:t>
            </a:r>
            <a:r>
              <a:rPr lang="ru-RU" sz="2000" b="1" dirty="0" err="1">
                <a:solidFill>
                  <a:srgbClr val="002060"/>
                </a:solidFill>
              </a:rPr>
              <a:t>Намагайтеся</a:t>
            </a:r>
            <a:r>
              <a:rPr lang="ru-RU" sz="2000" b="1" dirty="0">
                <a:solidFill>
                  <a:srgbClr val="002060"/>
                </a:solidFill>
              </a:rPr>
              <a:t>  </a:t>
            </a:r>
            <a:r>
              <a:rPr lang="ru-RU" sz="2000" b="1" dirty="0" err="1">
                <a:solidFill>
                  <a:srgbClr val="002060"/>
                </a:solidFill>
              </a:rPr>
              <a:t>створити</a:t>
            </a:r>
            <a:r>
              <a:rPr lang="ru-RU" sz="2000" b="1" dirty="0">
                <a:solidFill>
                  <a:srgbClr val="002060"/>
                </a:solidFill>
              </a:rPr>
              <a:t>  </a:t>
            </a:r>
            <a:r>
              <a:rPr lang="ru-RU" sz="2000" b="1" dirty="0" err="1">
                <a:solidFill>
                  <a:srgbClr val="002060"/>
                </a:solidFill>
              </a:rPr>
              <a:t>своє</a:t>
            </a:r>
            <a:r>
              <a:rPr lang="ru-RU" sz="2000" b="1" dirty="0">
                <a:solidFill>
                  <a:srgbClr val="002060"/>
                </a:solidFill>
              </a:rPr>
              <a:t>  коло  </a:t>
            </a:r>
            <a:r>
              <a:rPr lang="ru-RU" sz="2000" b="1" dirty="0" err="1">
                <a:solidFill>
                  <a:srgbClr val="002060"/>
                </a:solidFill>
              </a:rPr>
              <a:t>спілкування</a:t>
            </a:r>
            <a:r>
              <a:rPr lang="ru-RU" sz="2000" b="1" dirty="0">
                <a:solidFill>
                  <a:srgbClr val="002060"/>
                </a:solidFill>
              </a:rPr>
              <a:t>  з  </a:t>
            </a:r>
            <a:r>
              <a:rPr lang="ru-RU" sz="2000" b="1" dirty="0" err="1">
                <a:solidFill>
                  <a:srgbClr val="002060"/>
                </a:solidFill>
              </a:rPr>
              <a:t>позитивних</a:t>
            </a:r>
            <a:r>
              <a:rPr lang="ru-RU" sz="2000" b="1" dirty="0">
                <a:solidFill>
                  <a:srgbClr val="002060"/>
                </a:solidFill>
              </a:rPr>
              <a:t>,  </a:t>
            </a:r>
            <a:r>
              <a:rPr lang="ru-RU" sz="2000" b="1" dirty="0" err="1">
                <a:solidFill>
                  <a:srgbClr val="002060"/>
                </a:solidFill>
              </a:rPr>
              <a:t>упевнених</a:t>
            </a:r>
            <a:r>
              <a:rPr lang="ru-RU" sz="2000" b="1" dirty="0">
                <a:solidFill>
                  <a:srgbClr val="002060"/>
                </a:solidFill>
              </a:rPr>
              <a:t>  у  </a:t>
            </a:r>
            <a:r>
              <a:rPr lang="ru-RU" sz="2000" b="1" dirty="0" err="1">
                <a:solidFill>
                  <a:srgbClr val="002060"/>
                </a:solidFill>
              </a:rPr>
              <a:t>собі</a:t>
            </a:r>
            <a:r>
              <a:rPr lang="ru-RU" sz="2000" b="1" dirty="0">
                <a:solidFill>
                  <a:srgbClr val="002060"/>
                </a:solidFill>
              </a:rPr>
              <a:t>  людей,  </a:t>
            </a:r>
            <a:r>
              <a:rPr lang="ru-RU" sz="2000" b="1" dirty="0" err="1">
                <a:solidFill>
                  <a:srgbClr val="002060"/>
                </a:solidFill>
              </a:rPr>
              <a:t>які</a:t>
            </a:r>
            <a:r>
              <a:rPr lang="ru-RU" sz="2000" b="1" dirty="0">
                <a:solidFill>
                  <a:srgbClr val="002060"/>
                </a:solidFill>
              </a:rPr>
              <a:t>  </a:t>
            </a:r>
            <a:r>
              <a:rPr lang="ru-RU" sz="2000" b="1" dirty="0" err="1">
                <a:solidFill>
                  <a:srgbClr val="002060"/>
                </a:solidFill>
              </a:rPr>
              <a:t>готові</a:t>
            </a:r>
            <a:r>
              <a:rPr lang="ru-RU" sz="2000" b="1" dirty="0">
                <a:solidFill>
                  <a:srgbClr val="002060"/>
                </a:solidFill>
              </a:rPr>
              <a:t> 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прийти</a:t>
            </a:r>
            <a:r>
              <a:rPr lang="ru-RU" sz="2000" b="1" dirty="0">
                <a:solidFill>
                  <a:srgbClr val="002060"/>
                </a:solidFill>
              </a:rPr>
              <a:t>  вам  на </a:t>
            </a:r>
            <a:r>
              <a:rPr lang="ru-RU" sz="2000" b="1" dirty="0" err="1">
                <a:solidFill>
                  <a:srgbClr val="002060"/>
                </a:solidFill>
              </a:rPr>
              <a:t>допомогу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476672"/>
            <a:ext cx="8059974" cy="1656184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800" b="1" dirty="0">
                <a:solidFill>
                  <a:srgbClr val="000000"/>
                </a:solidFill>
                <a:latin typeface="Tahoma"/>
              </a:rPr>
              <a:t>Поради з підвищення самооцінки:</a:t>
            </a:r>
            <a:endParaRPr lang="uk-UA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132856"/>
            <a:ext cx="727280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7.  </a:t>
            </a:r>
            <a:r>
              <a:rPr lang="ru-RU" sz="2000" dirty="0" err="1"/>
              <a:t>Складіть</a:t>
            </a:r>
            <a:r>
              <a:rPr lang="ru-RU" sz="2000" dirty="0"/>
              <a:t> </a:t>
            </a:r>
            <a:r>
              <a:rPr lang="ru-RU" sz="2000" dirty="0" err="1"/>
              <a:t>перелік</a:t>
            </a:r>
            <a:r>
              <a:rPr lang="ru-RU" sz="2000" dirty="0"/>
              <a:t> ваших </a:t>
            </a:r>
            <a:r>
              <a:rPr lang="ru-RU" sz="2000" dirty="0" err="1"/>
              <a:t>особистих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502190"/>
            <a:ext cx="72728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8</a:t>
            </a:r>
            <a:r>
              <a:rPr lang="ru-RU" sz="2400" b="1" dirty="0">
                <a:solidFill>
                  <a:srgbClr val="7030A0"/>
                </a:solidFill>
              </a:rPr>
              <a:t>.  </a:t>
            </a:r>
            <a:r>
              <a:rPr lang="ru-RU" sz="2400" b="1" dirty="0" err="1">
                <a:solidFill>
                  <a:srgbClr val="7030A0"/>
                </a:solidFill>
              </a:rPr>
              <a:t>Напишіть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докладний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перелік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позитивних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характерис­тик </a:t>
            </a:r>
            <a:r>
              <a:rPr lang="ru-RU" sz="2400" b="1" dirty="0" err="1">
                <a:solidFill>
                  <a:srgbClr val="7030A0"/>
                </a:solidFill>
              </a:rPr>
              <a:t>вашої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особистості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33184"/>
            <a:ext cx="75608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9.  </a:t>
            </a:r>
            <a:r>
              <a:rPr lang="ru-RU" sz="2400" b="1" dirty="0" err="1">
                <a:solidFill>
                  <a:srgbClr val="002060"/>
                </a:solidFill>
              </a:rPr>
              <a:t>Намагайтеся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більше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допомагати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іншим</a:t>
            </a:r>
            <a:r>
              <a:rPr lang="ru-RU" sz="2400" b="1" dirty="0">
                <a:solidFill>
                  <a:srgbClr val="002060"/>
                </a:solidFill>
              </a:rPr>
              <a:t> людям.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794849"/>
            <a:ext cx="72008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10.  </a:t>
            </a:r>
            <a:r>
              <a:rPr lang="ru-RU" sz="2400" b="1" dirty="0" err="1">
                <a:solidFill>
                  <a:srgbClr val="7030A0"/>
                </a:solidFill>
              </a:rPr>
              <a:t>Спробуйте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проводити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більше</a:t>
            </a:r>
            <a:r>
              <a:rPr lang="ru-RU" sz="2400" b="1" dirty="0">
                <a:solidFill>
                  <a:srgbClr val="7030A0"/>
                </a:solidFill>
              </a:rPr>
              <a:t>  часу  за 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улюбленими</a:t>
            </a:r>
            <a:r>
              <a:rPr lang="ru-RU" sz="2400" b="1" dirty="0">
                <a:solidFill>
                  <a:srgbClr val="7030A0"/>
                </a:solidFill>
              </a:rPr>
              <a:t>  </a:t>
            </a:r>
            <a:r>
              <a:rPr lang="ru-RU" sz="2400" b="1" dirty="0" err="1">
                <a:solidFill>
                  <a:srgbClr val="7030A0"/>
                </a:solidFill>
              </a:rPr>
              <a:t>заняттями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621778"/>
            <a:ext cx="655272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11.  </a:t>
            </a:r>
            <a:r>
              <a:rPr lang="ru-RU" sz="2400" b="1" dirty="0" err="1">
                <a:solidFill>
                  <a:srgbClr val="002060"/>
                </a:solidFill>
              </a:rPr>
              <a:t>Живіть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згідно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своїми</a:t>
            </a:r>
            <a:r>
              <a:rPr lang="ru-RU" sz="2400" b="1" dirty="0">
                <a:solidFill>
                  <a:srgbClr val="002060"/>
                </a:solidFill>
              </a:rPr>
              <a:t> принципами, не </a:t>
            </a:r>
            <a:r>
              <a:rPr lang="ru-RU" sz="2400" b="1" dirty="0" err="1">
                <a:solidFill>
                  <a:srgbClr val="002060"/>
                </a:solidFill>
              </a:rPr>
              <a:t>зраджуйте</a:t>
            </a:r>
            <a:r>
              <a:rPr lang="ru-RU" sz="2400" b="1" dirty="0">
                <a:solidFill>
                  <a:srgbClr val="002060"/>
                </a:solidFill>
              </a:rPr>
              <a:t> себе.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452774"/>
            <a:ext cx="648072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12</a:t>
            </a:r>
            <a:r>
              <a:rPr lang="ru-RU" b="1" dirty="0">
                <a:solidFill>
                  <a:srgbClr val="7030A0"/>
                </a:solidFill>
              </a:rPr>
              <a:t>.  </a:t>
            </a:r>
            <a:r>
              <a:rPr lang="ru-RU" sz="2400" b="1" dirty="0" err="1">
                <a:solidFill>
                  <a:srgbClr val="002060"/>
                </a:solidFill>
              </a:rPr>
              <a:t>Намагайтеся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стояти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місці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дійте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3490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uk-UA" sz="3100" b="1" dirty="0" smtClean="0">
              <a:solidFill>
                <a:srgbClr val="002060"/>
              </a:solidFill>
              <a:latin typeface="Tahoma"/>
            </a:endParaRPr>
          </a:p>
          <a:p>
            <a:r>
              <a:rPr lang="uk-UA" sz="3100" b="1" dirty="0" smtClean="0">
                <a:solidFill>
                  <a:srgbClr val="002060"/>
                </a:solidFill>
                <a:latin typeface="Tahoma"/>
              </a:rPr>
              <a:t>1.Прислухайтеся</a:t>
            </a:r>
            <a:r>
              <a:rPr lang="uk-UA" sz="3100" b="1" dirty="0">
                <a:solidFill>
                  <a:srgbClr val="002060"/>
                </a:solidFill>
                <a:latin typeface="Tahoma"/>
              </a:rPr>
              <a:t>  до  думки  оточуючих,  як  до  </a:t>
            </a:r>
            <a:endParaRPr lang="uk-UA" sz="3100" b="1" dirty="0" smtClean="0">
              <a:solidFill>
                <a:srgbClr val="002060"/>
              </a:solidFill>
              <a:latin typeface="Tahoma"/>
            </a:endParaRPr>
          </a:p>
          <a:p>
            <a:pPr marL="0" indent="0">
              <a:buNone/>
            </a:pPr>
            <a:r>
              <a:rPr lang="uk-UA" sz="3100" b="1" dirty="0" smtClean="0">
                <a:solidFill>
                  <a:srgbClr val="002060"/>
                </a:solidFill>
                <a:latin typeface="Tahoma"/>
              </a:rPr>
              <a:t>позитивної</a:t>
            </a:r>
            <a:r>
              <a:rPr lang="uk-UA" sz="3100" b="1" dirty="0">
                <a:solidFill>
                  <a:srgbClr val="002060"/>
                </a:solidFill>
                <a:latin typeface="Tahoma"/>
              </a:rPr>
              <a:t>,  так  і  несхвальної.  Часто  вони  можуть  дати  правильну  оцінку  краще,  ніж  ви  зможете  це  зробити самостійно</a:t>
            </a:r>
            <a:r>
              <a:rPr lang="uk-UA" sz="3100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 marL="0" indent="0">
              <a:buNone/>
            </a:pPr>
            <a:endParaRPr lang="uk-UA" sz="3100" dirty="0">
              <a:solidFill>
                <a:srgbClr val="000000"/>
              </a:solidFill>
              <a:latin typeface="Tahoma"/>
            </a:endParaRPr>
          </a:p>
          <a:p>
            <a:r>
              <a:rPr lang="uk-UA" sz="3100" b="1" dirty="0">
                <a:solidFill>
                  <a:srgbClr val="7030A0"/>
                </a:solidFill>
                <a:latin typeface="Tahoma"/>
              </a:rPr>
              <a:t>2.  Спокійно ставтеся до критики, без агресії і скандалів</a:t>
            </a:r>
            <a:r>
              <a:rPr lang="uk-UA" sz="3100" b="1" dirty="0" smtClean="0">
                <a:solidFill>
                  <a:srgbClr val="7030A0"/>
                </a:solidFill>
                <a:latin typeface="Tahoma"/>
              </a:rPr>
              <a:t>.</a:t>
            </a:r>
          </a:p>
          <a:p>
            <a:pPr marL="0" indent="0">
              <a:buNone/>
            </a:pPr>
            <a:endParaRPr lang="uk-UA" sz="3100" b="1" dirty="0">
              <a:solidFill>
                <a:srgbClr val="7030A0"/>
              </a:solidFill>
              <a:latin typeface="Tahoma"/>
            </a:endParaRPr>
          </a:p>
          <a:p>
            <a:r>
              <a:rPr lang="uk-UA" sz="3100" dirty="0">
                <a:solidFill>
                  <a:srgbClr val="000000"/>
                </a:solidFill>
                <a:latin typeface="Tahoma"/>
              </a:rPr>
              <a:t>3</a:t>
            </a:r>
            <a:r>
              <a:rPr lang="uk-UA" sz="3100" b="1" dirty="0">
                <a:solidFill>
                  <a:srgbClr val="002060"/>
                </a:solidFill>
                <a:latin typeface="Tahoma"/>
              </a:rPr>
              <a:t>.  Не  впоравшись  з  дорученою  справою,  шукайте  причини в собі, а не в оточенні або інших обставинах</a:t>
            </a:r>
            <a:r>
              <a:rPr lang="uk-UA" sz="3100" b="1" dirty="0" smtClean="0">
                <a:solidFill>
                  <a:srgbClr val="002060"/>
                </a:solidFill>
                <a:latin typeface="Tahoma"/>
              </a:rPr>
              <a:t>.</a:t>
            </a:r>
          </a:p>
          <a:p>
            <a:pPr marL="0" indent="0">
              <a:buNone/>
            </a:pPr>
            <a:endParaRPr lang="uk-UA" sz="3100" b="1" dirty="0">
              <a:solidFill>
                <a:srgbClr val="002060"/>
              </a:solidFill>
              <a:latin typeface="Tahoma"/>
            </a:endParaRPr>
          </a:p>
          <a:p>
            <a:r>
              <a:rPr lang="uk-UA" sz="3100" dirty="0">
                <a:solidFill>
                  <a:srgbClr val="000000"/>
                </a:solidFill>
                <a:latin typeface="Tahoma"/>
              </a:rPr>
              <a:t>4.  </a:t>
            </a:r>
            <a:r>
              <a:rPr lang="uk-UA" sz="3100" b="1" dirty="0">
                <a:solidFill>
                  <a:srgbClr val="7030A0"/>
                </a:solidFill>
                <a:latin typeface="Tahoma"/>
              </a:rPr>
              <a:t>Навчіться  розуміти  щирість  тієї  чи  іншої  похвали, наскільки  вона  заслужена  і  відповідає  реальній </a:t>
            </a:r>
            <a:endParaRPr lang="uk-UA" sz="3100" b="1" dirty="0" smtClean="0">
              <a:solidFill>
                <a:srgbClr val="7030A0"/>
              </a:solidFill>
              <a:latin typeface="Tahoma"/>
            </a:endParaRPr>
          </a:p>
          <a:p>
            <a:pPr marL="0" indent="0">
              <a:buNone/>
            </a:pPr>
            <a:r>
              <a:rPr lang="uk-UA" sz="3100" b="1" dirty="0" smtClean="0">
                <a:solidFill>
                  <a:srgbClr val="7030A0"/>
                </a:solidFill>
                <a:latin typeface="Tahoma"/>
              </a:rPr>
              <a:t> дійсності</a:t>
            </a:r>
            <a:endParaRPr lang="uk-UA" sz="3100" b="1" dirty="0">
              <a:solidFill>
                <a:srgbClr val="7030A0"/>
              </a:solidFill>
              <a:latin typeface="Tahoma"/>
            </a:endParaRPr>
          </a:p>
          <a:p>
            <a:r>
              <a:rPr lang="uk-UA" sz="3100" b="1" dirty="0">
                <a:solidFill>
                  <a:srgbClr val="002060"/>
                </a:solidFill>
                <a:latin typeface="Tahoma"/>
              </a:rPr>
              <a:t>5.  Ретельно аналізуйте свої можливості, перш ніж братися за якусь справу чи доручення.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15958" cy="170671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 err="1">
                <a:solidFill>
                  <a:schemeClr val="tx1"/>
                </a:solidFill>
              </a:rPr>
              <a:t>Поради</a:t>
            </a:r>
            <a:r>
              <a:rPr lang="ru-RU" sz="4000" b="1" dirty="0">
                <a:solidFill>
                  <a:schemeClr val="tx1"/>
                </a:solidFill>
              </a:rPr>
              <a:t> людям </a:t>
            </a:r>
            <a:r>
              <a:rPr lang="ru-RU" sz="4000" b="1" dirty="0" err="1">
                <a:solidFill>
                  <a:schemeClr val="tx1"/>
                </a:solidFill>
              </a:rPr>
              <a:t>із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завищеною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err="1">
                <a:solidFill>
                  <a:schemeClr val="tx1"/>
                </a:solidFill>
              </a:rPr>
              <a:t>самооцінкою</a:t>
            </a:r>
            <a:r>
              <a:rPr lang="ru-RU" sz="4000" b="1" dirty="0">
                <a:solidFill>
                  <a:schemeClr val="tx1"/>
                </a:solidFill>
              </a:rPr>
              <a:t>:</a:t>
            </a:r>
            <a:endParaRPr lang="uk-U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05201" cy="42769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Tahoma"/>
              </a:rPr>
              <a:t>6.  </a:t>
            </a:r>
            <a:r>
              <a:rPr lang="uk-UA" b="1" dirty="0">
                <a:solidFill>
                  <a:srgbClr val="7030A0"/>
                </a:solidFill>
                <a:latin typeface="Tahoma"/>
              </a:rPr>
              <a:t>Не вважайте свої недоліки незначними дрібницями, особливо в порівнянні з недоліками інших </a:t>
            </a:r>
            <a:r>
              <a:rPr lang="uk-UA" b="1" dirty="0" smtClean="0">
                <a:solidFill>
                  <a:srgbClr val="7030A0"/>
                </a:solidFill>
                <a:latin typeface="Tahoma"/>
              </a:rPr>
              <a:t>людей</a:t>
            </a:r>
          </a:p>
          <a:p>
            <a:pPr marL="0" indent="0" algn="ctr">
              <a:buNone/>
            </a:pPr>
            <a:endParaRPr lang="uk-UA" b="1" dirty="0">
              <a:solidFill>
                <a:srgbClr val="7030A0"/>
              </a:solidFill>
              <a:latin typeface="Tahoma"/>
            </a:endParaRPr>
          </a:p>
          <a:p>
            <a:pPr algn="ctr"/>
            <a:r>
              <a:rPr lang="uk-UA" b="1" dirty="0">
                <a:solidFill>
                  <a:srgbClr val="000000"/>
                </a:solidFill>
                <a:latin typeface="Tahoma"/>
              </a:rPr>
              <a:t>7. </a:t>
            </a:r>
            <a:r>
              <a:rPr lang="uk-UA" b="1" dirty="0">
                <a:solidFill>
                  <a:srgbClr val="0070C0"/>
                </a:solidFill>
                <a:latin typeface="Tahoma"/>
              </a:rPr>
              <a:t>Будьте більш самокритичними, оскільки самокритика в розумних межах сприяє саморозвитку</a:t>
            </a:r>
            <a:r>
              <a:rPr lang="uk-UA" b="1" dirty="0" smtClean="0">
                <a:solidFill>
                  <a:srgbClr val="000000"/>
                </a:solidFill>
                <a:latin typeface="Tahoma"/>
              </a:rPr>
              <a:t>.</a:t>
            </a:r>
          </a:p>
          <a:p>
            <a:pPr marL="0" indent="0" algn="ctr">
              <a:buNone/>
            </a:pPr>
            <a:endParaRPr lang="uk-UA" b="1" dirty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uk-UA" b="1" dirty="0">
                <a:solidFill>
                  <a:srgbClr val="000000"/>
                </a:solidFill>
                <a:latin typeface="Tahoma"/>
              </a:rPr>
              <a:t>8.</a:t>
            </a:r>
            <a:r>
              <a:rPr lang="uk-UA" b="1" dirty="0">
                <a:solidFill>
                  <a:srgbClr val="7030A0"/>
                </a:solidFill>
                <a:latin typeface="Tahoma"/>
              </a:rPr>
              <a:t>  Успішно завершивши справу, подумайте, а чи можна було її зробити ще краще і що цьому завадило</a:t>
            </a:r>
            <a:r>
              <a:rPr lang="uk-UA" b="1" dirty="0" smtClean="0">
                <a:solidFill>
                  <a:srgbClr val="7030A0"/>
                </a:solidFill>
                <a:latin typeface="Tahoma"/>
              </a:rPr>
              <a:t>.</a:t>
            </a:r>
          </a:p>
          <a:p>
            <a:pPr marL="0" indent="0" algn="ctr">
              <a:buNone/>
            </a:pPr>
            <a:endParaRPr lang="uk-UA" b="1" dirty="0">
              <a:solidFill>
                <a:srgbClr val="7030A0"/>
              </a:solidFill>
              <a:latin typeface="Tahoma"/>
            </a:endParaRPr>
          </a:p>
          <a:p>
            <a:pPr algn="ctr"/>
            <a:r>
              <a:rPr lang="uk-UA" b="1" dirty="0">
                <a:solidFill>
                  <a:srgbClr val="000000"/>
                </a:solidFill>
                <a:latin typeface="Tahoma"/>
              </a:rPr>
              <a:t>9. </a:t>
            </a:r>
            <a:r>
              <a:rPr lang="uk-UA" b="1" dirty="0">
                <a:solidFill>
                  <a:srgbClr val="0070C0"/>
                </a:solidFill>
                <a:latin typeface="Tahoma"/>
              </a:rPr>
              <a:t> Орієнтуйтеся на оцінку своїх результатів іншими людьми, а не задовольняйтеся власною точкою зору</a:t>
            </a:r>
            <a:r>
              <a:rPr lang="uk-UA" b="1" dirty="0" smtClean="0">
                <a:solidFill>
                  <a:srgbClr val="0070C0"/>
                </a:solidFill>
                <a:latin typeface="Tahoma"/>
              </a:rPr>
              <a:t>.</a:t>
            </a:r>
          </a:p>
          <a:p>
            <a:pPr marL="0" indent="0">
              <a:buNone/>
            </a:pPr>
            <a:endParaRPr lang="uk-UA" b="1" dirty="0">
              <a:solidFill>
                <a:srgbClr val="0070C0"/>
              </a:solidFill>
              <a:latin typeface="Tahoma"/>
            </a:endParaRPr>
          </a:p>
          <a:p>
            <a:pPr algn="ctr"/>
            <a:r>
              <a:rPr lang="uk-UA" b="1" dirty="0">
                <a:solidFill>
                  <a:srgbClr val="7030A0"/>
                </a:solidFill>
                <a:latin typeface="Tahoma"/>
              </a:rPr>
              <a:t>10.  Поважайте  почуття  й  бажання  інших  людей,  </a:t>
            </a:r>
            <a:endParaRPr lang="uk-UA" b="1" dirty="0" smtClean="0">
              <a:solidFill>
                <a:srgbClr val="7030A0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7030A0"/>
                </a:solidFill>
                <a:latin typeface="Tahoma"/>
              </a:rPr>
              <a:t>оскільки </a:t>
            </a:r>
            <a:r>
              <a:rPr lang="uk-UA" b="1" dirty="0">
                <a:solidFill>
                  <a:srgbClr val="7030A0"/>
                </a:solidFill>
                <a:latin typeface="Tahoma"/>
              </a:rPr>
              <a:t>вони  також  важливі,  як  і  ваші  власні  почуття  і  бажання.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987966" cy="15627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 err="1">
                <a:solidFill>
                  <a:prstClr val="black"/>
                </a:solidFill>
                <a:ea typeface="+mn-ea"/>
                <a:cs typeface="+mn-cs"/>
              </a:rPr>
              <a:t>Поради</a:t>
            </a:r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 людям </a:t>
            </a:r>
            <a:r>
              <a:rPr lang="ru-RU" sz="4000" b="1" dirty="0" err="1">
                <a:solidFill>
                  <a:prstClr val="black"/>
                </a:solidFill>
                <a:ea typeface="+mn-ea"/>
                <a:cs typeface="+mn-cs"/>
              </a:rPr>
              <a:t>із</a:t>
            </a:r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prstClr val="black"/>
                </a:solidFill>
                <a:ea typeface="+mn-ea"/>
                <a:cs typeface="+mn-cs"/>
              </a:rPr>
              <a:t>завищеною</a:t>
            </a:r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prstClr val="black"/>
                </a:solidFill>
                <a:ea typeface="+mn-ea"/>
                <a:cs typeface="+mn-cs"/>
              </a:rPr>
              <a:t>самооцінкою</a:t>
            </a:r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98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5693866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Пам’ятайте</a:t>
            </a:r>
            <a:r>
              <a:rPr lang="uk-UA" sz="2800" b="1" i="1" dirty="0"/>
              <a:t>,</a:t>
            </a:r>
            <a:r>
              <a:rPr lang="uk-UA" sz="2800" dirty="0"/>
              <a:t>  ваша  особистість  унікальна  і  має  величезний  потенціал. </a:t>
            </a:r>
            <a:r>
              <a:rPr lang="uk-UA" sz="2800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/>
              <a:t>Правильне</a:t>
            </a:r>
            <a:r>
              <a:rPr lang="uk-UA" sz="2800" dirty="0"/>
              <a:t>  розуміння  власної  самооцінки  </a:t>
            </a:r>
            <a:endParaRPr lang="uk-UA" sz="2800" dirty="0" smtClean="0"/>
          </a:p>
          <a:p>
            <a:pPr algn="ctr"/>
            <a:r>
              <a:rPr lang="uk-UA" sz="2800" dirty="0" smtClean="0"/>
              <a:t>допоможе</a:t>
            </a:r>
            <a:r>
              <a:rPr lang="uk-UA" sz="2800" dirty="0"/>
              <a:t>  найкраще  розкрити  ваші  здібності  й  </a:t>
            </a:r>
            <a:endParaRPr lang="uk-UA" sz="2800" dirty="0" smtClean="0"/>
          </a:p>
          <a:p>
            <a:pPr algn="ctr"/>
            <a:r>
              <a:rPr lang="uk-UA" sz="2800" dirty="0" smtClean="0"/>
              <a:t>таланти</a:t>
            </a:r>
            <a:r>
              <a:rPr lang="uk-UA" sz="2800" dirty="0"/>
              <a:t>.  </a:t>
            </a:r>
            <a:endParaRPr lang="uk-UA" sz="28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/>
              <a:t>Ви</a:t>
            </a:r>
            <a:r>
              <a:rPr lang="uk-UA" sz="2800" dirty="0"/>
              <a:t>  станете  більш  незалежними  від  думки </a:t>
            </a:r>
            <a:endParaRPr lang="uk-UA" sz="2800" dirty="0" smtClean="0"/>
          </a:p>
          <a:p>
            <a:pPr algn="ctr"/>
            <a:r>
              <a:rPr lang="uk-UA" sz="2800" dirty="0" smtClean="0"/>
              <a:t> </a:t>
            </a:r>
            <a:r>
              <a:rPr lang="uk-UA" sz="2800" dirty="0"/>
              <a:t>оточуючих,  ви  зможете робити  те,  що  приємно  для  вас.  </a:t>
            </a:r>
            <a:endParaRPr lang="uk-UA" sz="28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/>
              <a:t>Ваше</a:t>
            </a:r>
            <a:r>
              <a:rPr lang="uk-UA" sz="2800" dirty="0"/>
              <a:t>  життя  буде  приносити вам  радість  і  задоволення.  </a:t>
            </a:r>
            <a:endParaRPr lang="uk-UA" sz="28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/>
              <a:t>Адекватна</a:t>
            </a:r>
            <a:r>
              <a:rPr lang="uk-UA" sz="2800" dirty="0"/>
              <a:t>  самооцінка  додасть  вам упевненості  у  своїх  силах,  допоможе  </a:t>
            </a:r>
            <a:endParaRPr lang="uk-UA" sz="2800" dirty="0" smtClean="0"/>
          </a:p>
          <a:p>
            <a:pPr algn="ctr"/>
            <a:r>
              <a:rPr lang="uk-UA" sz="2800" dirty="0" smtClean="0"/>
              <a:t>зберегти</a:t>
            </a:r>
            <a:r>
              <a:rPr lang="uk-UA" sz="2800" dirty="0"/>
              <a:t>  здоров’я  й  душевну рівновагу.</a:t>
            </a:r>
          </a:p>
        </p:txBody>
      </p:sp>
    </p:spTree>
    <p:extLst>
      <p:ext uri="{BB962C8B-B14F-4D97-AF65-F5344CB8AC3E}">
        <p14:creationId xmlns:p14="http://schemas.microsoft.com/office/powerpoint/2010/main" val="22510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 w="76200"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отже,  ми  з’ясували,  що  самооцінка,  безумовно, 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може</a:t>
            </a:r>
            <a:r>
              <a:rPr lang="uk-UA" b="1" dirty="0">
                <a:solidFill>
                  <a:schemeClr val="tx1"/>
                </a:solidFill>
              </a:rPr>
              <a:t>  впливати  на  настрій  та  здоров’я  людини. 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Неадекватна</a:t>
            </a:r>
            <a:r>
              <a:rPr lang="uk-UA" b="1" dirty="0">
                <a:solidFill>
                  <a:schemeClr val="tx1"/>
                </a:solidFill>
              </a:rPr>
              <a:t>  самооцінка  може  стати  джерелом 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chemeClr val="tx1"/>
                </a:solidFill>
              </a:rPr>
              <a:t>ц</a:t>
            </a:r>
            <a:r>
              <a:rPr lang="uk-UA" b="1" dirty="0" smtClean="0">
                <a:solidFill>
                  <a:schemeClr val="tx1"/>
                </a:solidFill>
              </a:rPr>
              <a:t>ілої низки</a:t>
            </a:r>
            <a:r>
              <a:rPr lang="uk-UA" b="1" dirty="0">
                <a:solidFill>
                  <a:schemeClr val="tx1"/>
                </a:solidFill>
              </a:rPr>
              <a:t>  проблем.</a:t>
            </a:r>
          </a:p>
          <a:p>
            <a:pPr algn="just"/>
            <a:r>
              <a:rPr lang="uk-UA" b="1" dirty="0">
                <a:solidFill>
                  <a:schemeClr val="tx1"/>
                </a:solidFill>
              </a:rPr>
              <a:t>З</a:t>
            </a:r>
            <a:r>
              <a:rPr lang="uk-UA" b="1" dirty="0" smtClean="0">
                <a:solidFill>
                  <a:schemeClr val="tx1"/>
                </a:solidFill>
              </a:rPr>
              <a:t>важена</a:t>
            </a:r>
            <a:r>
              <a:rPr lang="uk-UA" b="1" dirty="0">
                <a:solidFill>
                  <a:schemeClr val="tx1"/>
                </a:solidFill>
              </a:rPr>
              <a:t>,  адекватна  самооцінка  дозволяє  з 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гідністю</a:t>
            </a:r>
            <a:r>
              <a:rPr lang="uk-UA" b="1" dirty="0">
                <a:solidFill>
                  <a:schemeClr val="tx1"/>
                </a:solidFill>
              </a:rPr>
              <a:t>  та  розумом  долати  різні  життєві  труднощі, </a:t>
            </a:r>
            <a:r>
              <a:rPr lang="uk-UA" b="1" dirty="0" smtClean="0">
                <a:solidFill>
                  <a:schemeClr val="tx1"/>
                </a:solidFill>
              </a:rPr>
              <a:t>здобувати</a:t>
            </a:r>
            <a:r>
              <a:rPr lang="uk-UA" b="1" dirty="0">
                <a:solidFill>
                  <a:schemeClr val="tx1"/>
                </a:solidFill>
              </a:rPr>
              <a:t>  важливі  й  корисні знання за будь-яких обставин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Висновок: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1656184" cy="178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301208"/>
            <a:ext cx="1990344" cy="141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92696"/>
            <a:ext cx="6777318" cy="2736303"/>
          </a:xfrm>
        </p:spPr>
        <p:txBody>
          <a:bodyPr/>
          <a:lstStyle/>
          <a:p>
            <a:r>
              <a:rPr lang="uk-UA" dirty="0" smtClean="0"/>
              <a:t>Урок №1</a:t>
            </a:r>
            <a:br>
              <a:rPr lang="uk-UA" dirty="0" smtClean="0"/>
            </a:br>
            <a:r>
              <a:rPr lang="uk-UA" dirty="0" smtClean="0"/>
              <a:t>«САМООЦІНКА </a:t>
            </a:r>
            <a:r>
              <a:rPr lang="uk-UA" dirty="0"/>
              <a:t>ТА </a:t>
            </a:r>
            <a:r>
              <a:rPr lang="uk-UA" dirty="0" smtClean="0"/>
              <a:t>САМОЦІННІСТЬ»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10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06097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i="1" dirty="0">
                <a:solidFill>
                  <a:srgbClr val="7030A0"/>
                </a:solidFill>
              </a:rPr>
              <a:t> </a:t>
            </a:r>
            <a:r>
              <a:rPr lang="ru-RU" sz="5400" i="1" dirty="0" err="1" smtClean="0">
                <a:solidFill>
                  <a:srgbClr val="7030A0"/>
                </a:solidFill>
              </a:rPr>
              <a:t>сприяти</a:t>
            </a:r>
            <a:r>
              <a:rPr lang="ru-RU" sz="5400" i="1" dirty="0" smtClean="0">
                <a:solidFill>
                  <a:srgbClr val="7030A0"/>
                </a:solidFill>
              </a:rPr>
              <a:t> </a:t>
            </a:r>
            <a:r>
              <a:rPr lang="ru-RU" sz="5400" i="1" dirty="0" err="1">
                <a:solidFill>
                  <a:srgbClr val="7030A0"/>
                </a:solidFill>
              </a:rPr>
              <a:t>формуванню</a:t>
            </a:r>
            <a:r>
              <a:rPr lang="ru-RU" sz="5400" i="1" dirty="0">
                <a:solidFill>
                  <a:srgbClr val="7030A0"/>
                </a:solidFill>
              </a:rPr>
              <a:t> </a:t>
            </a:r>
            <a:r>
              <a:rPr lang="ru-RU" sz="5400" i="1" dirty="0" err="1">
                <a:solidFill>
                  <a:srgbClr val="7030A0"/>
                </a:solidFill>
              </a:rPr>
              <a:t>навичок</a:t>
            </a:r>
            <a:r>
              <a:rPr lang="ru-RU" sz="5400" i="1" dirty="0">
                <a:solidFill>
                  <a:srgbClr val="7030A0"/>
                </a:solidFill>
              </a:rPr>
              <a:t> </a:t>
            </a:r>
            <a:r>
              <a:rPr lang="ru-RU" sz="5400" i="1" dirty="0" err="1">
                <a:solidFill>
                  <a:srgbClr val="7030A0"/>
                </a:solidFill>
              </a:rPr>
              <a:t>розвитку</a:t>
            </a:r>
            <a:r>
              <a:rPr lang="ru-RU" sz="5400" i="1" dirty="0">
                <a:solidFill>
                  <a:srgbClr val="7030A0"/>
                </a:solidFill>
              </a:rPr>
              <a:t> та </a:t>
            </a:r>
            <a:r>
              <a:rPr lang="ru-RU" sz="5400" i="1" dirty="0" err="1">
                <a:solidFill>
                  <a:srgbClr val="7030A0"/>
                </a:solidFill>
              </a:rPr>
              <a:t>підтримки</a:t>
            </a:r>
            <a:r>
              <a:rPr lang="ru-RU" sz="5400" i="1" dirty="0">
                <a:solidFill>
                  <a:srgbClr val="7030A0"/>
                </a:solidFill>
              </a:rPr>
              <a:t> </a:t>
            </a:r>
            <a:r>
              <a:rPr lang="ru-RU" sz="5400" i="1" dirty="0" err="1">
                <a:solidFill>
                  <a:srgbClr val="7030A0"/>
                </a:solidFill>
              </a:rPr>
              <a:t>власної</a:t>
            </a:r>
            <a:r>
              <a:rPr lang="ru-RU" sz="5400" i="1" dirty="0">
                <a:solidFill>
                  <a:srgbClr val="7030A0"/>
                </a:solidFill>
              </a:rPr>
              <a:t> </a:t>
            </a:r>
            <a:r>
              <a:rPr lang="ru-RU" sz="5400" i="1" dirty="0" err="1">
                <a:solidFill>
                  <a:srgbClr val="7030A0"/>
                </a:solidFill>
              </a:rPr>
              <a:t>самооцінки</a:t>
            </a:r>
            <a:r>
              <a:rPr lang="ru-RU" sz="5400" i="1" dirty="0">
                <a:solidFill>
                  <a:srgbClr val="7030A0"/>
                </a:solidFill>
              </a:rPr>
              <a:t>.</a:t>
            </a:r>
            <a:endParaRPr lang="uk-UA" sz="54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/>
              <a:t>МЕТА: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7848872" cy="37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332656"/>
            <a:ext cx="7987966" cy="1872208"/>
          </a:xfr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>
                <a:solidFill>
                  <a:schemeClr val="tx1"/>
                </a:solidFill>
                <a:latin typeface="Century Schoolbook"/>
                <a:ea typeface="Times New Roman"/>
                <a:cs typeface="Century Schoolbook"/>
              </a:rPr>
              <a:t>Напис на храмі </a:t>
            </a:r>
            <a:r>
              <a:rPr lang="uk-UA" sz="3600" b="1" dirty="0">
                <a:solidFill>
                  <a:srgbClr val="002060"/>
                </a:solidFill>
                <a:latin typeface="Century Schoolbook"/>
                <a:ea typeface="Times New Roman"/>
                <a:cs typeface="Century Schoolbook"/>
              </a:rPr>
              <a:t>Аполлона</a:t>
            </a:r>
            <a:r>
              <a:rPr lang="uk-UA" sz="3600" b="1" dirty="0">
                <a:solidFill>
                  <a:schemeClr val="tx1"/>
                </a:solidFill>
                <a:latin typeface="Century Schoolbook"/>
                <a:ea typeface="Times New Roman"/>
                <a:cs typeface="Century Schoolbook"/>
              </a:rPr>
              <a:t> в Дельфах говорить</a:t>
            </a:r>
            <a:r>
              <a:rPr lang="uk-UA" sz="3600" b="1" dirty="0" smtClean="0">
                <a:solidFill>
                  <a:schemeClr val="tx1"/>
                </a:solidFill>
                <a:latin typeface="Century Schoolbook"/>
                <a:ea typeface="Times New Roman"/>
                <a:cs typeface="Century Schoolbook"/>
              </a:rPr>
              <a:t>:</a:t>
            </a:r>
            <a:r>
              <a:rPr lang="en-US" sz="3600" b="1" dirty="0" smtClean="0">
                <a:solidFill>
                  <a:schemeClr val="tx1"/>
                </a:solidFill>
                <a:latin typeface="Century Schoolbook"/>
                <a:ea typeface="Times New Roman"/>
                <a:cs typeface="Century Schoolbook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Century Schoolbook"/>
                <a:ea typeface="Times New Roman"/>
                <a:cs typeface="Century Schoolbook"/>
              </a:rPr>
            </a:br>
            <a:r>
              <a:rPr lang="uk-UA" sz="3600" b="1" dirty="0" smtClean="0">
                <a:solidFill>
                  <a:schemeClr val="tx1"/>
                </a:solidFill>
                <a:latin typeface="Century Schoolbook"/>
                <a:ea typeface="Times New Roman"/>
                <a:cs typeface="Century Schoolbook"/>
              </a:rPr>
              <a:t> </a:t>
            </a:r>
            <a:r>
              <a:rPr lang="uk-UA" sz="3600" b="1" dirty="0" smtClean="0">
                <a:solidFill>
                  <a:schemeClr val="bg2"/>
                </a:solidFill>
                <a:latin typeface="Century Schoolbook"/>
                <a:ea typeface="Times New Roman"/>
                <a:cs typeface="Century Schoolbook"/>
              </a:rPr>
              <a:t>"ПІЗНАЙ САМОГО СЕБЕ". </a:t>
            </a:r>
            <a:endParaRPr lang="uk-UA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70596"/>
            <a:ext cx="6840760" cy="3555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987966" cy="1872208"/>
          </a:xfrm>
          <a:ln w="76200">
            <a:solidFill>
              <a:schemeClr val="accent5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>
                <a:solidFill>
                  <a:srgbClr val="FF0000"/>
                </a:solidFill>
                <a:latin typeface="Century Schoolbook"/>
                <a:ea typeface="Times New Roman"/>
                <a:cs typeface="Century Schoolbook"/>
              </a:rPr>
              <a:t>Самопізнання</a:t>
            </a:r>
            <a:r>
              <a:rPr lang="uk-UA" sz="4000" b="1" dirty="0">
                <a:solidFill>
                  <a:schemeClr val="tx1"/>
                </a:solidFill>
                <a:latin typeface="Century Schoolbook"/>
                <a:ea typeface="Times New Roman"/>
                <a:cs typeface="Century Schoolbook"/>
              </a:rPr>
              <a:t> є необхідною умовою саморозвитку </a:t>
            </a:r>
            <a:r>
              <a:rPr lang="uk-UA" sz="4000" b="1" dirty="0" smtClean="0">
                <a:solidFill>
                  <a:srgbClr val="00B0F0"/>
                </a:solidFill>
                <a:latin typeface="Century Schoolbook"/>
                <a:ea typeface="Times New Roman"/>
                <a:cs typeface="Century Schoolbook"/>
              </a:rPr>
              <a:t>особистості</a:t>
            </a:r>
            <a:endParaRPr lang="uk-UA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8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40686" cy="1800200"/>
          </a:xfrm>
          <a:ln w="7620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FF0000"/>
                </a:solidFill>
                <a:latin typeface="Century Schoolbook"/>
                <a:ea typeface="Times New Roman"/>
                <a:cs typeface="Century Schoolbook"/>
              </a:rPr>
              <a:t>САМООЦІНКА</a:t>
            </a:r>
            <a:r>
              <a:rPr lang="uk-UA" sz="2800" b="1" dirty="0" smtClean="0">
                <a:solidFill>
                  <a:schemeClr val="tx1"/>
                </a:solidFill>
                <a:latin typeface="Century Schoolbook"/>
                <a:ea typeface="Times New Roman"/>
                <a:cs typeface="Century Schoolbook"/>
              </a:rPr>
              <a:t> </a:t>
            </a:r>
            <a:r>
              <a:rPr lang="uk-UA" sz="2800" b="1" dirty="0">
                <a:solidFill>
                  <a:schemeClr val="tx1"/>
                </a:solidFill>
                <a:latin typeface="Century Schoolbook"/>
                <a:ea typeface="Times New Roman"/>
                <a:cs typeface="Century Schoolbook"/>
              </a:rPr>
              <a:t>— це оцінка людиною власних можливостей, якостей, достоїнств і недоліків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44777"/>
            <a:ext cx="4008238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497254" cy="2698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16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083683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1728192"/>
          </a:xfr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i="1" dirty="0" err="1">
                <a:solidFill>
                  <a:srgbClr val="FF0000"/>
                </a:solidFill>
              </a:rPr>
              <a:t>Самооцінка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є </a:t>
            </a:r>
            <a:r>
              <a:rPr lang="ru-RU" sz="3600" b="1" dirty="0" err="1">
                <a:solidFill>
                  <a:schemeClr val="tx1"/>
                </a:solidFill>
              </a:rPr>
              <a:t>важливою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рисою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ОСОБИСТОСТІ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й регулятором </a:t>
            </a:r>
            <a:r>
              <a:rPr lang="ru-RU" sz="3600" b="1" dirty="0" err="1" smtClean="0">
                <a:solidFill>
                  <a:schemeClr val="tx1"/>
                </a:solidFill>
              </a:rPr>
              <a:t>поведінки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4536504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69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406097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uk-UA" sz="2800" dirty="0" smtClean="0">
                <a:solidFill>
                  <a:srgbClr val="000000"/>
                </a:solidFill>
                <a:latin typeface="Tahoma"/>
              </a:rPr>
              <a:t>Самооцінка може бути </a:t>
            </a:r>
            <a:r>
              <a:rPr lang="uk-UA" sz="2800" b="1" dirty="0" smtClean="0">
                <a:solidFill>
                  <a:schemeClr val="accent5"/>
                </a:solidFill>
                <a:latin typeface="Tahoma"/>
              </a:rPr>
              <a:t>завищеною</a:t>
            </a:r>
            <a:r>
              <a:rPr lang="uk-UA" sz="2800" dirty="0" smtClean="0">
                <a:solidFill>
                  <a:srgbClr val="000000"/>
                </a:solidFill>
                <a:latin typeface="Tahoma"/>
              </a:rPr>
              <a:t>,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Tahoma"/>
              </a:rPr>
              <a:t>заниженою</a:t>
            </a:r>
            <a:r>
              <a:rPr lang="uk-UA" sz="2800" dirty="0" smtClean="0">
                <a:solidFill>
                  <a:srgbClr val="000000"/>
                </a:solidFill>
                <a:latin typeface="Tahoma"/>
              </a:rPr>
              <a:t> та </a:t>
            </a:r>
            <a:r>
              <a:rPr lang="uk-UA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/>
              </a:rPr>
              <a:t>адекватною</a:t>
            </a:r>
            <a:r>
              <a:rPr lang="uk-UA" sz="2800" dirty="0" smtClean="0">
                <a:solidFill>
                  <a:srgbClr val="000000"/>
                </a:solidFill>
                <a:latin typeface="Tahoma"/>
              </a:rPr>
              <a:t>, і саме остання </a:t>
            </a:r>
            <a:r>
              <a:rPr lang="uk-UA" sz="2800" b="1" dirty="0" smtClean="0">
                <a:solidFill>
                  <a:srgbClr val="00B050"/>
                </a:solidFill>
                <a:latin typeface="Tahoma"/>
              </a:rPr>
              <a:t>сприяє розвитку людини</a:t>
            </a:r>
            <a:r>
              <a:rPr lang="uk-UA" sz="2800" dirty="0" smtClean="0">
                <a:solidFill>
                  <a:srgbClr val="000000"/>
                </a:solidFill>
                <a:latin typeface="Tahoma"/>
              </a:rPr>
              <a:t>. Завищена або занижена утруднюють цей процес. </a:t>
            </a:r>
          </a:p>
          <a:p>
            <a:pPr algn="just"/>
            <a:r>
              <a:rPr lang="uk-UA" sz="2800" dirty="0" smtClean="0">
                <a:solidFill>
                  <a:srgbClr val="000000"/>
                </a:solidFill>
                <a:latin typeface="Tahoma"/>
              </a:rPr>
              <a:t>Те, як людина оцінює себе, частково залежить від її соціального статусу, але і це більш від оцінок, які вона отримує від значимих для неї осіб.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САМООЦІНКА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1749</TotalTime>
  <Words>614</Words>
  <Application>Microsoft Office PowerPoint</Application>
  <PresentationFormat>Экран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Century Schoolbook</vt:lpstr>
      <vt:lpstr>Tahoma</vt:lpstr>
      <vt:lpstr>Times New Roman</vt:lpstr>
      <vt:lpstr>Wingdings</vt:lpstr>
      <vt:lpstr>Твердый переплет</vt:lpstr>
      <vt:lpstr>УРОКИ З ПСИХОЛОГІЇ ДЛЯ ШКОЛЯРІВ</vt:lpstr>
      <vt:lpstr>ЯК ТИ?</vt:lpstr>
      <vt:lpstr>Урок №1 «САМООЦІНКА ТА САМОЦІННІСТЬ»</vt:lpstr>
      <vt:lpstr>МЕТА:</vt:lpstr>
      <vt:lpstr>Напис на храмі Аполлона в Дельфах говорить:  "ПІЗНАЙ САМОГО СЕБЕ". </vt:lpstr>
      <vt:lpstr>Самопізнання є необхідною умовою саморозвитку особистості</vt:lpstr>
      <vt:lpstr>САМООЦІНКА — це оцінка людиною власних можливостей, якостей, достоїнств і недоліків</vt:lpstr>
      <vt:lpstr>Самооцінка є важливою рисою ОСОБИСТОСТІ й регулятором поведінки</vt:lpstr>
      <vt:lpstr>САМООЦІНКА</vt:lpstr>
      <vt:lpstr>САМОЦІННІСТЬ</vt:lpstr>
      <vt:lpstr>ЗАВИЩЕНА  САМООЦІНКА  — це  коли  людина  вірить  у  себе, відчуває  себе  «на  коні»,  але  іноді,  будучи  впевненою  у своїй непогрішності,  вона  може  потрапити  в  складну  ситуацію,  коли   потрібно  відмовитися  від  звичного  погляду  на  речі  і  визнати чужу правоту.</vt:lpstr>
      <vt:lpstr>ЗАНИЖЕНА  САМООЦІНКА   властива  людям,  схильним  сумніватися  в  собі,  приймати  на   свій  рахунок  зауваження,  невдоволення  інших  людей,   переживати  й  турбуватися  з  незначних приводів.   Такі  люди  часто  не  впевнені  в  собі,  їм  зазвичай складно  прийняти  рішення,  настояти  на  своєму.  Вони  дуже чутливі.</vt:lpstr>
      <vt:lpstr>АДЕКВАТНА САМООЦІНКА  — це коли людина реально оцінює себе, бачить як свої позитивні, так і негативні якості. Людина здатна адаптуватися до мінливих умов соціального середовища.</vt:lpstr>
      <vt:lpstr>1. Вправа «Я — людина, яка гарно вміє…» </vt:lpstr>
      <vt:lpstr>1. Вправа «Я — людина, яка гарно вміє…» </vt:lpstr>
      <vt:lpstr>1. Вправа «Я — людина, яка гарно вміє…» </vt:lpstr>
      <vt:lpstr>2. Вправа «Я — людина, яка хоче, щоб світ став …» </vt:lpstr>
      <vt:lpstr> ФОРМУВАННЯ САМООЦІНКИ ВІДБУВАЄТЬСЯ:  *на основі оцінок оточуючих; *через оцінку результатів власної діяльності; *на  основі  співвідношення  реального  та   ідеального  уявлення про себе </vt:lpstr>
      <vt:lpstr>Все розпочинається з твоїх думок!!!</vt:lpstr>
      <vt:lpstr>Де Ви на цьому дереві?</vt:lpstr>
      <vt:lpstr>Чи було так у вашому житті, що ви переоцінили себе, узялися за роботу, яку не змогли виконати?  Що б ви порадили людині, яка опинилася в подібній ситуації? </vt:lpstr>
      <vt:lpstr>Презентация PowerPoint</vt:lpstr>
      <vt:lpstr>Маючи адекватну самооцінку, ви: </vt:lpstr>
      <vt:lpstr>Поради з підвищення самооцінки:</vt:lpstr>
      <vt:lpstr>Поради з підвищення самооцінки:</vt:lpstr>
      <vt:lpstr>Поради людям із завищеною самооцінкою:</vt:lpstr>
      <vt:lpstr>Поради людям із завищеною самооцінкою:</vt:lpstr>
      <vt:lpstr>Презентация PowerPoint</vt:lpstr>
      <vt:lpstr>Висновок: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 на храмі Аполлона в Дельфах говорить: "Пізнай самого себе".</dc:title>
  <dc:creator>Admin</dc:creator>
  <cp:lastModifiedBy>Lenovo</cp:lastModifiedBy>
  <cp:revision>42</cp:revision>
  <dcterms:created xsi:type="dcterms:W3CDTF">2017-11-20T03:25:07Z</dcterms:created>
  <dcterms:modified xsi:type="dcterms:W3CDTF">2024-11-26T14:29:45Z</dcterms:modified>
</cp:coreProperties>
</file>