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3" r:id="rId7"/>
    <p:sldId id="278" r:id="rId8"/>
    <p:sldId id="262" r:id="rId9"/>
    <p:sldId id="279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306" y="2192627"/>
            <a:ext cx="906312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dirty="0">
                <a:latin typeface="Monotype Corsiva" panose="03010101010201010101" pitchFamily="66" charset="0"/>
              </a:rPr>
              <a:t/>
            </a:r>
            <a:br>
              <a:rPr lang="uk-UA" altLang="en-US" dirty="0">
                <a:latin typeface="Monotype Corsiva" panose="03010101010201010101" pitchFamily="66" charset="0"/>
              </a:rPr>
            </a:br>
            <a:r>
              <a:rPr lang="uk-UA" altLang="en-US" sz="7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Кібербезпека</a:t>
            </a:r>
            <a:r>
              <a:rPr lang="uk-UA" altLang="en-US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uk-UA" altLang="en-US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/>
              <a:t>Загрози інформаційній безпеці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BF9F3BF-33AB-40F7-84A3-F94C456E22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13" y="2249487"/>
            <a:ext cx="9774238" cy="112646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потрапляння в інформаційну систему шкідливого програмного забезпечення: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62FF2E9-2C97-4B62-ACB5-6DEB3ED87044}"/>
              </a:ext>
            </a:extLst>
          </p:cNvPr>
          <p:cNvSpPr/>
          <p:nvPr/>
        </p:nvSpPr>
        <p:spPr>
          <a:xfrm>
            <a:off x="72008" y="3773286"/>
            <a:ext cx="2304594" cy="16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rgbClr val="FFFFFF"/>
                </a:solidFill>
              </a:rPr>
              <a:t>вірусів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1656F44-08B8-4BC2-91B2-0470D9798BFF}"/>
              </a:ext>
            </a:extLst>
          </p:cNvPr>
          <p:cNvSpPr/>
          <p:nvPr/>
        </p:nvSpPr>
        <p:spPr>
          <a:xfrm>
            <a:off x="2507228" y="3773287"/>
            <a:ext cx="2304480" cy="165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rgbClr val="FFFFFF"/>
                </a:solidFill>
              </a:rPr>
              <a:t>мережевих хробаків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F917066-AD0D-496E-93F5-FE2934BF8737}"/>
              </a:ext>
            </a:extLst>
          </p:cNvPr>
          <p:cNvSpPr/>
          <p:nvPr/>
        </p:nvSpPr>
        <p:spPr>
          <a:xfrm>
            <a:off x="4942334" y="3773287"/>
            <a:ext cx="2307099" cy="165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rgbClr val="FFFFFF"/>
                </a:solidFill>
              </a:rPr>
              <a:t>троянських програм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8703165E-2272-4CD2-BA4F-9848E43BE920}"/>
              </a:ext>
            </a:extLst>
          </p:cNvPr>
          <p:cNvSpPr/>
          <p:nvPr/>
        </p:nvSpPr>
        <p:spPr>
          <a:xfrm>
            <a:off x="7380059" y="3773287"/>
            <a:ext cx="2307100" cy="165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rgbClr val="FFFFFF"/>
                </a:solidFill>
              </a:rPr>
              <a:t>клавіатур-них шпигунів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B42F05A-24A3-4BF6-8630-9608D98A62A2}"/>
              </a:ext>
            </a:extLst>
          </p:cNvPr>
          <p:cNvSpPr/>
          <p:nvPr/>
        </p:nvSpPr>
        <p:spPr>
          <a:xfrm>
            <a:off x="9817784" y="3773287"/>
            <a:ext cx="2304480" cy="165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kern="0" dirty="0">
                <a:solidFill>
                  <a:srgbClr val="FFFFFF"/>
                </a:solidFill>
              </a:rPr>
              <a:t>рекламних систем та ін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9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084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2A5D31-90A9-4850-90DD-CC5CC63A6755}"/>
              </a:ext>
            </a:extLst>
          </p:cNvPr>
          <p:cNvSpPr txBox="1"/>
          <p:nvPr/>
        </p:nvSpPr>
        <p:spPr>
          <a:xfrm>
            <a:off x="423872" y="2109843"/>
            <a:ext cx="11674474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потрапляння комп'ютера до </a:t>
            </a:r>
            <a:r>
              <a:rPr lang="uk-UA" sz="2800" kern="0" dirty="0" err="1">
                <a:solidFill>
                  <a:srgbClr val="FFFF00"/>
                </a:solidFill>
              </a:rPr>
              <a:t>ботнет</a:t>
            </a:r>
            <a:r>
              <a:rPr lang="uk-UA" sz="2800" kern="0" dirty="0">
                <a:solidFill>
                  <a:srgbClr val="FFFF00"/>
                </a:solidFill>
              </a:rPr>
              <a:t>-мережі</a:t>
            </a:r>
            <a:r>
              <a:rPr lang="uk-UA" sz="2800" kern="0" dirty="0">
                <a:solidFill>
                  <a:srgbClr val="FFFFFF"/>
                </a:solidFill>
              </a:rPr>
              <a:t> (</a:t>
            </a:r>
            <a:r>
              <a:rPr lang="uk-UA" sz="2800" kern="0" dirty="0" err="1">
                <a:solidFill>
                  <a:srgbClr val="FFFFFF"/>
                </a:solidFill>
              </a:rPr>
              <a:t>англ</a:t>
            </a:r>
            <a:r>
              <a:rPr lang="uk-UA" sz="2800" kern="0" dirty="0">
                <a:solidFill>
                  <a:srgbClr val="FFFFFF"/>
                </a:solidFill>
              </a:rPr>
              <a:t>. </a:t>
            </a:r>
            <a:r>
              <a:rPr lang="en-US" sz="2800" kern="0" dirty="0">
                <a:solidFill>
                  <a:srgbClr val="FFFFFF"/>
                </a:solidFill>
              </a:rPr>
              <a:t>botnet </a:t>
            </a:r>
            <a:r>
              <a:rPr lang="uk-UA" sz="2800" kern="0" dirty="0">
                <a:solidFill>
                  <a:srgbClr val="FFFFFF"/>
                </a:solidFill>
              </a:rPr>
              <a:t>від </a:t>
            </a:r>
            <a:r>
              <a:rPr lang="en-US" sz="2800" kern="0" dirty="0">
                <a:solidFill>
                  <a:srgbClr val="FFFFFF"/>
                </a:solidFill>
              </a:rPr>
              <a:t>robot </a:t>
            </a:r>
            <a:r>
              <a:rPr lang="uk-UA" sz="2800" kern="0" dirty="0">
                <a:solidFill>
                  <a:srgbClr val="FFFFFF"/>
                </a:solidFill>
              </a:rPr>
              <a:t>і </a:t>
            </a:r>
            <a:r>
              <a:rPr lang="en-US" sz="2800" kern="0" dirty="0">
                <a:solidFill>
                  <a:srgbClr val="FFFFFF"/>
                </a:solidFill>
              </a:rPr>
              <a:t>network — </a:t>
            </a:r>
            <a:r>
              <a:rPr lang="uk-UA" sz="2800" kern="0" dirty="0">
                <a:solidFill>
                  <a:srgbClr val="FFFFFF"/>
                </a:solidFill>
              </a:rPr>
              <a:t>робот і мережа) через приховане встановлення програмного забезпечення, яке використовується зловмисником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32C66-0F84-4BCD-A22D-6D80B8A5DE37}"/>
              </a:ext>
            </a:extLst>
          </p:cNvPr>
          <p:cNvSpPr txBox="1"/>
          <p:nvPr/>
        </p:nvSpPr>
        <p:spPr>
          <a:xfrm>
            <a:off x="423872" y="3950522"/>
            <a:ext cx="6550935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для виконання певних, найчастіше протиправних, дій з використанням ресурсів інфікованих комп'ютерів.</a:t>
            </a:r>
          </a:p>
        </p:txBody>
      </p:sp>
      <p:pic>
        <p:nvPicPr>
          <p:cNvPr id="6" name="Picture 2" descr="Результат пошуку зображень за запитом &quot;malware&quot;">
            <a:extLst>
              <a:ext uri="{FF2B5EF4-FFF2-40B4-BE49-F238E27FC236}">
                <a16:creationId xmlns:a16="http://schemas.microsoft.com/office/drawing/2014/main" xmlns="" id="{0D3CF9E2-1E61-4077-A9F7-8DBFBB374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/>
          <a:stretch/>
        </p:blipFill>
        <p:spPr bwMode="auto">
          <a:xfrm>
            <a:off x="6974807" y="3768925"/>
            <a:ext cx="5147343" cy="30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2A5D31-90A9-4850-90DD-CC5CC63A67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12" y="2249487"/>
            <a:ext cx="9905999" cy="265611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«</a:t>
            </a:r>
            <a:r>
              <a:rPr lang="uk-UA" sz="2800" kern="0" dirty="0">
                <a:solidFill>
                  <a:srgbClr val="FFFF00"/>
                </a:solidFill>
              </a:rPr>
              <a:t>крадіжка особистості</a:t>
            </a:r>
            <a:r>
              <a:rPr lang="uk-UA" sz="2800" kern="0" dirty="0">
                <a:solidFill>
                  <a:srgbClr val="FFFFFF"/>
                </a:solidFill>
              </a:rPr>
              <a:t>» (</a:t>
            </a:r>
            <a:r>
              <a:rPr lang="uk-UA" sz="2800" kern="0" dirty="0" err="1">
                <a:solidFill>
                  <a:srgbClr val="FFFFFF"/>
                </a:solidFill>
              </a:rPr>
              <a:t>англ</a:t>
            </a:r>
            <a:r>
              <a:rPr lang="uk-UA" sz="2800" kern="0" dirty="0">
                <a:solidFill>
                  <a:srgbClr val="FFFFFF"/>
                </a:solidFill>
              </a:rPr>
              <a:t>. </a:t>
            </a:r>
            <a:r>
              <a:rPr lang="en-US" sz="2800" kern="0" dirty="0">
                <a:solidFill>
                  <a:srgbClr val="FFFFFF"/>
                </a:solidFill>
              </a:rPr>
              <a:t>Identity Theft — </a:t>
            </a:r>
            <a:r>
              <a:rPr lang="uk-UA" sz="2800" kern="0" dirty="0">
                <a:solidFill>
                  <a:srgbClr val="FFFFFF"/>
                </a:solidFill>
              </a:rPr>
              <a:t>крадіжка персональних даних) — несанкціоноване заволодіння персональними даними особи, що дає можливість зловмиснику здійснювати діяльність від її </a:t>
            </a:r>
            <a:r>
              <a:rPr lang="uk-UA" sz="2800" kern="0" dirty="0" smtClean="0">
                <a:solidFill>
                  <a:srgbClr val="FFFFFF"/>
                </a:solidFill>
              </a:rPr>
              <a:t>імені</a:t>
            </a:r>
            <a:r>
              <a:rPr lang="uk-UA" sz="2800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7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2474" y="111849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Загрози для мобільних пристроїв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685" y="1724870"/>
            <a:ext cx="10390186" cy="18427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Ви знаєте, що </a:t>
            </a:r>
            <a:r>
              <a:rPr lang="uk-UA" sz="2800" kern="0" dirty="0">
                <a:solidFill>
                  <a:srgbClr val="FFFF00"/>
                </a:solidFill>
              </a:rPr>
              <a:t>смартфони</a:t>
            </a:r>
            <a:r>
              <a:rPr lang="uk-UA" sz="2800" kern="0" dirty="0">
                <a:solidFill>
                  <a:srgbClr val="FFFFFF"/>
                </a:solidFill>
              </a:rPr>
              <a:t> — це мобільні телефони, доповнені функціями персонального комп'ютера, зі своєю операційною системою та іншим програмним забезпеченням.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FB9C2C-2165-4AE5-82FC-3EA68F9F23E1}"/>
              </a:ext>
            </a:extLst>
          </p:cNvPr>
          <p:cNvSpPr txBox="1"/>
          <p:nvPr/>
        </p:nvSpPr>
        <p:spPr>
          <a:xfrm>
            <a:off x="657225" y="3567624"/>
            <a:ext cx="10389107" cy="9682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Тому для смартфонів характерні ті самі загрози, що і для стаціонарних комп'ютерів: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D359C4-D52C-402A-A9D1-9F72771A9F14}"/>
              </a:ext>
            </a:extLst>
          </p:cNvPr>
          <p:cNvSpPr txBox="1"/>
          <p:nvPr/>
        </p:nvSpPr>
        <p:spPr>
          <a:xfrm>
            <a:off x="752474" y="5818143"/>
            <a:ext cx="10293857" cy="9682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Як і стаціонарні комп'ютери, смартфони можуть потрапити до </a:t>
            </a:r>
            <a:r>
              <a:rPr lang="uk-UA" sz="2800" kern="0" dirty="0" err="1">
                <a:solidFill>
                  <a:srgbClr val="FFFF00"/>
                </a:solidFill>
              </a:rPr>
              <a:t>ботнет</a:t>
            </a:r>
            <a:r>
              <a:rPr lang="uk-UA" sz="2800" kern="0" dirty="0">
                <a:solidFill>
                  <a:srgbClr val="FFFF00"/>
                </a:solidFill>
              </a:rPr>
              <a:t>-мережі</a:t>
            </a:r>
            <a:r>
              <a:rPr lang="uk-UA" sz="2800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5971BDC-9291-4FA0-B7D7-CBA609D8E942}"/>
              </a:ext>
            </a:extLst>
          </p:cNvPr>
          <p:cNvSpPr/>
          <p:nvPr/>
        </p:nvSpPr>
        <p:spPr>
          <a:xfrm>
            <a:off x="656685" y="4601686"/>
            <a:ext cx="2166569" cy="12108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віруси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AEC3F20-A821-46A7-87A7-1909851A6798}"/>
              </a:ext>
            </a:extLst>
          </p:cNvPr>
          <p:cNvSpPr/>
          <p:nvPr/>
        </p:nvSpPr>
        <p:spPr>
          <a:xfrm>
            <a:off x="3568618" y="4620024"/>
            <a:ext cx="2070779" cy="12108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троянські програми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A559E20-908C-44A1-8893-58F97644765C}"/>
              </a:ext>
            </a:extLst>
          </p:cNvPr>
          <p:cNvSpPr/>
          <p:nvPr/>
        </p:nvSpPr>
        <p:spPr>
          <a:xfrm>
            <a:off x="6407974" y="4580380"/>
            <a:ext cx="2070779" cy="12108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мережеві хробаки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6D5B13D-98B3-4619-B447-F06F69B5CFEF}"/>
              </a:ext>
            </a:extLst>
          </p:cNvPr>
          <p:cNvSpPr/>
          <p:nvPr/>
        </p:nvSpPr>
        <p:spPr>
          <a:xfrm>
            <a:off x="9010343" y="4613298"/>
            <a:ext cx="2070779" cy="12108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рекламні модулі та ін.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4" y="-33995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Загрози для мобільних пристроїв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Найчастіше смартфон постійно увімкнений, має підключення до мережі Інтернет, завжди розташований поруч із власником, містить різноманітні пристрої введення/виведення:</a:t>
            </a:r>
          </a:p>
        </p:txBody>
      </p:sp>
      <p:sp>
        <p:nvSpPr>
          <p:cNvPr id="5" name="Прямокутник 6">
            <a:extLst>
              <a:ext uri="{FF2B5EF4-FFF2-40B4-BE49-F238E27FC236}">
                <a16:creationId xmlns:a16="http://schemas.microsoft.com/office/drawing/2014/main" xmlns="" id="{C70E0411-D135-4897-B05E-0D023287C457}"/>
              </a:ext>
            </a:extLst>
          </p:cNvPr>
          <p:cNvSpPr/>
          <p:nvPr/>
        </p:nvSpPr>
        <p:spPr>
          <a:xfrm>
            <a:off x="72007" y="3123153"/>
            <a:ext cx="2837448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мікрофон</a:t>
            </a:r>
          </a:p>
        </p:txBody>
      </p:sp>
      <p:sp>
        <p:nvSpPr>
          <p:cNvPr id="6" name="Прямокутник 7">
            <a:extLst>
              <a:ext uri="{FF2B5EF4-FFF2-40B4-BE49-F238E27FC236}">
                <a16:creationId xmlns:a16="http://schemas.microsoft.com/office/drawing/2014/main" xmlns="" id="{73BA189A-040F-4DB8-9718-02EC8BD75544}"/>
              </a:ext>
            </a:extLst>
          </p:cNvPr>
          <p:cNvSpPr/>
          <p:nvPr/>
        </p:nvSpPr>
        <p:spPr>
          <a:xfrm>
            <a:off x="4110552" y="3123153"/>
            <a:ext cx="2486030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відео-камеру</a:t>
            </a:r>
          </a:p>
        </p:txBody>
      </p:sp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5CA49362-E240-4E6F-AB93-06CA7BF63B51}"/>
              </a:ext>
            </a:extLst>
          </p:cNvPr>
          <p:cNvSpPr/>
          <p:nvPr/>
        </p:nvSpPr>
        <p:spPr>
          <a:xfrm>
            <a:off x="8149100" y="3123153"/>
            <a:ext cx="2782136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GPS-</a:t>
            </a:r>
            <a:r>
              <a:rPr lang="uk-UA" sz="2800" b="1" i="1" kern="0" dirty="0">
                <a:solidFill>
                  <a:srgbClr val="FFFFFF"/>
                </a:solidFill>
              </a:rPr>
              <a:t>навігатор та ін.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EFE29A-09A5-457A-8DED-4AA72EA1451E}"/>
              </a:ext>
            </a:extLst>
          </p:cNvPr>
          <p:cNvSpPr txBox="1"/>
          <p:nvPr/>
        </p:nvSpPr>
        <p:spPr>
          <a:xfrm>
            <a:off x="72008" y="511484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Зі смартфоном нерідко зв'язані грошові рахунки — в оператора мобільного зв'язку або банківські рахунки. Усе це підсилює небезпеку.</a:t>
            </a:r>
          </a:p>
        </p:txBody>
      </p:sp>
      <p:pic>
        <p:nvPicPr>
          <p:cNvPr id="9" name="Picture 2" descr="microphone, mobile microphone, record, smartphone icon">
            <a:extLst>
              <a:ext uri="{FF2B5EF4-FFF2-40B4-BE49-F238E27FC236}">
                <a16:creationId xmlns:a16="http://schemas.microsoft.com/office/drawing/2014/main" xmlns="" id="{A14B07D7-BF7A-467E-85B7-A1B8D9BBF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t="11704" r="29299" b="11863"/>
          <a:stretch/>
        </p:blipFill>
        <p:spPr bwMode="auto">
          <a:xfrm>
            <a:off x="2974953" y="3085016"/>
            <a:ext cx="1067948" cy="1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mera, capture, mobile camera, picture icon">
            <a:extLst>
              <a:ext uri="{FF2B5EF4-FFF2-40B4-BE49-F238E27FC236}">
                <a16:creationId xmlns:a16="http://schemas.microsoft.com/office/drawing/2014/main" xmlns="" id="{A22D0EA1-1B2D-48CC-8BA7-A1355CAA7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1648" r="23935" b="12074"/>
          <a:stretch/>
        </p:blipFill>
        <p:spPr bwMode="auto">
          <a:xfrm>
            <a:off x="6754092" y="3085015"/>
            <a:ext cx="1362260" cy="19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ps, map, mobile map, place icon">
            <a:extLst>
              <a:ext uri="{FF2B5EF4-FFF2-40B4-BE49-F238E27FC236}">
                <a16:creationId xmlns:a16="http://schemas.microsoft.com/office/drawing/2014/main" xmlns="" id="{84F78852-0B42-4165-AACC-B6C98A50A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11221" r="29048" b="11435"/>
          <a:stretch/>
        </p:blipFill>
        <p:spPr bwMode="auto">
          <a:xfrm>
            <a:off x="11088746" y="3085015"/>
            <a:ext cx="1049777" cy="19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Загрози для мобільних пристроїв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30174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Існують шпигунські програми, які зловмисники використовують для шпигування за користувачем смартфона. Використовуючи їх, можна:</a:t>
            </a:r>
          </a:p>
        </p:txBody>
      </p:sp>
      <p:sp>
        <p:nvSpPr>
          <p:cNvPr id="5" name="Прямокутник 6">
            <a:extLst>
              <a:ext uri="{FF2B5EF4-FFF2-40B4-BE49-F238E27FC236}">
                <a16:creationId xmlns:a16="http://schemas.microsoft.com/office/drawing/2014/main" xmlns="" id="{8D3A19F6-5AD5-4FDE-A77B-EE5DF1F08ECE}"/>
              </a:ext>
            </a:extLst>
          </p:cNvPr>
          <p:cNvSpPr/>
          <p:nvPr/>
        </p:nvSpPr>
        <p:spPr>
          <a:xfrm>
            <a:off x="72007" y="2686737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перехоплювати повідомлення про всі здійснені дзвінки</a:t>
            </a:r>
          </a:p>
        </p:txBody>
      </p:sp>
      <p:sp>
        <p:nvSpPr>
          <p:cNvPr id="6" name="Прямокутник 7">
            <a:extLst>
              <a:ext uri="{FF2B5EF4-FFF2-40B4-BE49-F238E27FC236}">
                <a16:creationId xmlns:a16="http://schemas.microsoft.com/office/drawing/2014/main" xmlns="" id="{96419138-B01F-40E6-8378-EAA8DCC0A931}"/>
              </a:ext>
            </a:extLst>
          </p:cNvPr>
          <p:cNvSpPr/>
          <p:nvPr/>
        </p:nvSpPr>
        <p:spPr>
          <a:xfrm>
            <a:off x="4110552" y="2686737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показувати вміст </a:t>
            </a:r>
            <a:r>
              <a:rPr lang="uk-UA" sz="2800" b="1" i="1" kern="0" dirty="0">
                <a:solidFill>
                  <a:srgbClr val="FFFF00"/>
                </a:solidFill>
              </a:rPr>
              <a:t>СМС</a:t>
            </a:r>
            <a:r>
              <a:rPr lang="uk-UA" sz="2800" b="1" i="1" kern="0" dirty="0">
                <a:solidFill>
                  <a:srgbClr val="FFFFFF"/>
                </a:solidFill>
              </a:rPr>
              <a:t>-листування</a:t>
            </a:r>
          </a:p>
        </p:txBody>
      </p:sp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2FB2CA38-4B24-4A00-8B59-12AF36AEDB23}"/>
              </a:ext>
            </a:extLst>
          </p:cNvPr>
          <p:cNvSpPr/>
          <p:nvPr/>
        </p:nvSpPr>
        <p:spPr>
          <a:xfrm>
            <a:off x="8149100" y="2686737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показувати дані про відвідані сайти</a:t>
            </a:r>
          </a:p>
        </p:txBody>
      </p:sp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xmlns="" id="{682AC9AC-11CE-48F2-B262-3649BD9285DE}"/>
              </a:ext>
            </a:extLst>
          </p:cNvPr>
          <p:cNvSpPr/>
          <p:nvPr/>
        </p:nvSpPr>
        <p:spPr>
          <a:xfrm>
            <a:off x="75301" y="4593529"/>
            <a:ext cx="3973050" cy="18018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знімати камерою телефона оточення користувача</a:t>
            </a:r>
          </a:p>
        </p:txBody>
      </p:sp>
      <p:sp>
        <p:nvSpPr>
          <p:cNvPr id="9" name="Прямокутник 10">
            <a:extLst>
              <a:ext uri="{FF2B5EF4-FFF2-40B4-BE49-F238E27FC236}">
                <a16:creationId xmlns:a16="http://schemas.microsoft.com/office/drawing/2014/main" xmlns="" id="{9F1C7B29-EF66-421B-B6CB-CD9CE6A6EB73}"/>
              </a:ext>
            </a:extLst>
          </p:cNvPr>
          <p:cNvSpPr/>
          <p:nvPr/>
        </p:nvSpPr>
        <p:spPr>
          <a:xfrm>
            <a:off x="4113846" y="4593529"/>
            <a:ext cx="3973050" cy="18018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визначати його місце розташування</a:t>
            </a:r>
          </a:p>
        </p:txBody>
      </p:sp>
      <p:sp>
        <p:nvSpPr>
          <p:cNvPr id="10" name="Прямокутник 11">
            <a:extLst>
              <a:ext uri="{FF2B5EF4-FFF2-40B4-BE49-F238E27FC236}">
                <a16:creationId xmlns:a16="http://schemas.microsoft.com/office/drawing/2014/main" xmlns="" id="{DE917B9D-6005-4048-8DCD-282A37679992}"/>
              </a:ext>
            </a:extLst>
          </p:cNvPr>
          <p:cNvSpPr/>
          <p:nvPr/>
        </p:nvSpPr>
        <p:spPr>
          <a:xfrm>
            <a:off x="8152394" y="4593529"/>
            <a:ext cx="3973050" cy="18018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включати мікрофон і записувати всі розмови</a:t>
            </a:r>
          </a:p>
        </p:txBody>
      </p:sp>
    </p:spTree>
    <p:extLst>
      <p:ext uri="{BB962C8B-B14F-4D97-AF65-F5344CB8AC3E}">
        <p14:creationId xmlns:p14="http://schemas.microsoft.com/office/powerpoint/2010/main" val="10228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690" y="174807"/>
            <a:ext cx="8081952" cy="5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pPr algn="ctr"/>
            <a:r>
              <a:rPr lang="uk-UA" b="1" dirty="0" smtClean="0"/>
              <a:t>Загрози для мобільних пристроїв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5350" y="1218842"/>
            <a:ext cx="1122679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Ще один аспект загроз для користувачів мобільних телефонів полягає в роботі з платними послугами.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EE8A24-3EB4-442C-B6B7-52D4F6AE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786" y="2358277"/>
            <a:ext cx="3811206" cy="407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C767FA-A184-4ECC-BEBF-11A89510D508}"/>
              </a:ext>
            </a:extLst>
          </p:cNvPr>
          <p:cNvSpPr txBox="1"/>
          <p:nvPr/>
        </p:nvSpPr>
        <p:spPr>
          <a:xfrm>
            <a:off x="895350" y="2397696"/>
            <a:ext cx="684587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Підписка з використанням CMC на онлайн-гру, певний сайт, будь-який сервіс, який вимагає регулярну оплату, можуть призводити до списування з рахунку значних коштів. Іноді такі CMC можуть надсилатися троянськими програмами.</a:t>
            </a:r>
          </a:p>
        </p:txBody>
      </p:sp>
    </p:spTree>
    <p:extLst>
      <p:ext uri="{BB962C8B-B14F-4D97-AF65-F5344CB8AC3E}">
        <p14:creationId xmlns:p14="http://schemas.microsoft.com/office/powerpoint/2010/main" val="6045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09550"/>
            <a:ext cx="9083230" cy="906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Правила безпечної роботи в Інтернеті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44" y="1280993"/>
            <a:ext cx="1208910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Для того щоб максимально уникнути загроз під час роботи в Інтернеті, варто дотримуватися певних правил. </a:t>
            </a:r>
            <a:endParaRPr lang="en-US" sz="2800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F8141D-8CC4-4B50-9B77-3885E4D2B909}"/>
              </a:ext>
            </a:extLst>
          </p:cNvPr>
          <p:cNvSpPr txBox="1"/>
          <p:nvPr/>
        </p:nvSpPr>
        <p:spPr>
          <a:xfrm>
            <a:off x="33044" y="2400333"/>
            <a:ext cx="1208910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Наведемо поради, що надані </a:t>
            </a:r>
            <a:r>
              <a:rPr lang="en-US" sz="2800" kern="0" dirty="0">
                <a:solidFill>
                  <a:srgbClr val="FFFFFF"/>
                </a:solidFill>
              </a:rPr>
              <a:t>CERT-UA (</a:t>
            </a:r>
            <a:r>
              <a:rPr lang="uk-UA" sz="2800" kern="0" dirty="0" err="1">
                <a:solidFill>
                  <a:srgbClr val="FFFFFF"/>
                </a:solidFill>
              </a:rPr>
              <a:t>англ</a:t>
            </a:r>
            <a:r>
              <a:rPr lang="uk-UA" sz="2800" kern="0" dirty="0">
                <a:solidFill>
                  <a:srgbClr val="FFFFFF"/>
                </a:solidFill>
              </a:rPr>
              <a:t>. </a:t>
            </a:r>
            <a:r>
              <a:rPr lang="en-US" sz="2800" kern="0" dirty="0">
                <a:solidFill>
                  <a:srgbClr val="FFFF00"/>
                </a:solidFill>
              </a:rPr>
              <a:t>C</a:t>
            </a:r>
            <a:r>
              <a:rPr lang="en-US" sz="2800" kern="0" dirty="0">
                <a:solidFill>
                  <a:srgbClr val="FFFFFF"/>
                </a:solidFill>
              </a:rPr>
              <a:t>omputer </a:t>
            </a:r>
            <a:r>
              <a:rPr lang="en-US" sz="2800" kern="0" dirty="0">
                <a:solidFill>
                  <a:srgbClr val="FFFF00"/>
                </a:solidFill>
              </a:rPr>
              <a:t>E</a:t>
            </a:r>
            <a:r>
              <a:rPr lang="en-US" sz="2800" kern="0" dirty="0">
                <a:solidFill>
                  <a:srgbClr val="FFFFFF"/>
                </a:solidFill>
              </a:rPr>
              <a:t>mergency </a:t>
            </a:r>
            <a:r>
              <a:rPr lang="en-US" sz="2800" kern="0" dirty="0">
                <a:solidFill>
                  <a:srgbClr val="FFFF00"/>
                </a:solidFill>
              </a:rPr>
              <a:t>R</a:t>
            </a:r>
            <a:r>
              <a:rPr lang="en-US" sz="2800" kern="0" dirty="0">
                <a:solidFill>
                  <a:srgbClr val="FFFFFF"/>
                </a:solidFill>
              </a:rPr>
              <a:t>esponse </a:t>
            </a:r>
            <a:r>
              <a:rPr lang="en-US" sz="2800" kern="0" dirty="0">
                <a:solidFill>
                  <a:srgbClr val="FFFF00"/>
                </a:solidFill>
              </a:rPr>
              <a:t>T</a:t>
            </a:r>
            <a:r>
              <a:rPr lang="en-US" sz="2800" kern="0" dirty="0">
                <a:solidFill>
                  <a:srgbClr val="FFFFFF"/>
                </a:solidFill>
              </a:rPr>
              <a:t>eam of </a:t>
            </a:r>
            <a:r>
              <a:rPr lang="en-US" sz="2800" kern="0" dirty="0">
                <a:solidFill>
                  <a:srgbClr val="FFFF00"/>
                </a:solidFill>
              </a:rPr>
              <a:t>U</a:t>
            </a:r>
            <a:r>
              <a:rPr lang="en-US" sz="2800" kern="0" dirty="0">
                <a:solidFill>
                  <a:srgbClr val="FFFFFF"/>
                </a:solidFill>
              </a:rPr>
              <a:t>kr</a:t>
            </a:r>
            <a:r>
              <a:rPr lang="en-US" sz="2800" kern="0" dirty="0">
                <a:solidFill>
                  <a:srgbClr val="FFFF00"/>
                </a:solidFill>
              </a:rPr>
              <a:t>a</a:t>
            </a:r>
            <a:r>
              <a:rPr lang="en-US" sz="2800" kern="0" dirty="0">
                <a:solidFill>
                  <a:srgbClr val="FFFFFF"/>
                </a:solidFill>
              </a:rPr>
              <a:t>ine — </a:t>
            </a:r>
            <a:r>
              <a:rPr lang="uk-UA" sz="2800" kern="0" dirty="0">
                <a:solidFill>
                  <a:srgbClr val="FFFFFF"/>
                </a:solidFill>
              </a:rPr>
              <a:t>команда України з </a:t>
            </a:r>
            <a:r>
              <a:rPr lang="uk-UA" sz="2800" kern="0" dirty="0" smtClean="0">
                <a:solidFill>
                  <a:srgbClr val="FFFFFF"/>
                </a:solidFill>
              </a:rPr>
              <a:t>ре</a:t>
            </a:r>
            <a:r>
              <a:rPr lang="uk-UA" sz="2800" kern="0" dirty="0">
                <a:solidFill>
                  <a:srgbClr val="FFFFFF"/>
                </a:solidFill>
              </a:rPr>
              <a:t>д</a:t>
            </a:r>
            <a:r>
              <a:rPr lang="uk-UA" sz="2800" kern="0" dirty="0" smtClean="0">
                <a:solidFill>
                  <a:srgbClr val="FFFFFF"/>
                </a:solidFill>
              </a:rPr>
              <a:t>агування </a:t>
            </a:r>
            <a:r>
              <a:rPr lang="uk-UA" sz="2800" kern="0" dirty="0">
                <a:solidFill>
                  <a:srgbClr val="FFFFFF"/>
                </a:solidFill>
              </a:rPr>
              <a:t>на комп'ютерні надзвичайні події):</a:t>
            </a:r>
            <a:endParaRPr lang="en-US" sz="2800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765EEE-A10A-433F-83C9-8DA50982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79" y="3745757"/>
            <a:ext cx="4728131" cy="2594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6BEB28-967E-4F43-B55B-D6C513B131B8}"/>
              </a:ext>
            </a:extLst>
          </p:cNvPr>
          <p:cNvSpPr txBox="1"/>
          <p:nvPr/>
        </p:nvSpPr>
        <p:spPr>
          <a:xfrm>
            <a:off x="47471" y="3899445"/>
            <a:ext cx="727812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спеціалізованим структурним підрозділом Державного центру </a:t>
            </a:r>
            <a:r>
              <a:rPr lang="uk-UA" sz="2800" kern="0" dirty="0" err="1">
                <a:solidFill>
                  <a:srgbClr val="FFFFFF"/>
                </a:solidFill>
              </a:rPr>
              <a:t>кіберзахисту</a:t>
            </a:r>
            <a:r>
              <a:rPr lang="uk-UA" sz="2800" kern="0" dirty="0">
                <a:solidFill>
                  <a:srgbClr val="FFFFFF"/>
                </a:solidFill>
              </a:rPr>
              <a:t> та протидії </a:t>
            </a:r>
            <a:r>
              <a:rPr lang="uk-UA" sz="2800" kern="0" dirty="0" err="1">
                <a:solidFill>
                  <a:srgbClr val="FFFFFF"/>
                </a:solidFill>
              </a:rPr>
              <a:t>кіберзагрозам</a:t>
            </a:r>
            <a:r>
              <a:rPr lang="uk-UA" sz="2800" kern="0" dirty="0">
                <a:solidFill>
                  <a:srgbClr val="FFFFFF"/>
                </a:solidFill>
              </a:rPr>
              <a:t> Державної служби спеціального зв'язку та захисту інформації України (</a:t>
            </a:r>
            <a:r>
              <a:rPr lang="en-US" sz="2800" kern="0" dirty="0">
                <a:solidFill>
                  <a:srgbClr val="FFFF00"/>
                </a:solidFill>
              </a:rPr>
              <a:t>cert.gov.ua</a:t>
            </a:r>
            <a:r>
              <a:rPr lang="en-US" sz="2800" kern="0" dirty="0">
                <a:solidFill>
                  <a:srgbClr val="FFFFFF"/>
                </a:solidFill>
              </a:rPr>
              <a:t>)</a:t>
            </a:r>
            <a:r>
              <a:rPr lang="uk-UA" sz="2800" kern="0" dirty="0">
                <a:solidFill>
                  <a:srgbClr val="FFFFFF"/>
                </a:solidFill>
              </a:rPr>
              <a:t>.</a:t>
            </a:r>
            <a:endParaRPr lang="en-US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70688" y="162512"/>
            <a:ext cx="9053954" cy="53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 smtClean="0"/>
          </a:p>
          <a:p>
            <a:pPr algn="ctr"/>
            <a:r>
              <a:rPr lang="uk-UA" b="1" dirty="0" smtClean="0"/>
              <a:t>Правила безпечної роботи в Інтернеті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Поради, що надані </a:t>
            </a:r>
            <a:r>
              <a:rPr lang="en-US" sz="2800" b="1" i="1" kern="0" dirty="0">
                <a:solidFill>
                  <a:srgbClr val="FFFFFF"/>
                </a:solidFill>
              </a:rPr>
              <a:t>CERT-UA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46A51B-B359-47EE-94C6-9450493F7AC5}"/>
              </a:ext>
            </a:extLst>
          </p:cNvPr>
          <p:cNvSpPr txBox="1"/>
          <p:nvPr/>
        </p:nvSpPr>
        <p:spPr>
          <a:xfrm>
            <a:off x="446809" y="1806681"/>
            <a:ext cx="1167426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Використовуйте тільки ліцензійне програмне забезпечення. Установлюйте програми тільки з офіційних джерел. Перед установленням читайте відгуки інших користувачів, якщо вони доступні.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571BD9-FFD2-4ADB-8D13-CB52E6D0CC04}"/>
              </a:ext>
            </a:extLst>
          </p:cNvPr>
          <p:cNvSpPr txBox="1"/>
          <p:nvPr/>
        </p:nvSpPr>
        <p:spPr>
          <a:xfrm>
            <a:off x="446809" y="3709261"/>
            <a:ext cx="1167426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Установлюйте та оновлюйте антивірусне програмне забезпечення як на стаціонарні, так і на мобільні комп'ютери. Бажано, щоб оновлення антивірусних баз здійснювалося регулярно та автоматично.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EDA168-2FA9-492B-9376-AC74746A9F8C}"/>
              </a:ext>
            </a:extLst>
          </p:cNvPr>
          <p:cNvSpPr txBox="1"/>
          <p:nvPr/>
        </p:nvSpPr>
        <p:spPr>
          <a:xfrm>
            <a:off x="517738" y="5611841"/>
            <a:ext cx="1167426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Завжди встановлюйте оновлення операційної системи та іншого програмного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11393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70688" y="157655"/>
            <a:ext cx="9053954" cy="53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b="1" dirty="0" smtClean="0"/>
              <a:t>Правила безпечної роботи в Інтернеті</a:t>
            </a:r>
            <a:endParaRPr lang="uk-U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46A51B-B359-47EE-94C6-9450493F7AC5}"/>
              </a:ext>
            </a:extLst>
          </p:cNvPr>
          <p:cNvSpPr txBox="1"/>
          <p:nvPr/>
        </p:nvSpPr>
        <p:spPr>
          <a:xfrm>
            <a:off x="446809" y="1801824"/>
            <a:ext cx="1167426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Використовуйте надійні паролі. Не використовуйте на різних інтернет-ресурсах один і той самий пароль, змінюйте його регулярно.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71BD9-FFD2-4ADB-8D13-CB52E6D0CC04}"/>
              </a:ext>
            </a:extLst>
          </p:cNvPr>
          <p:cNvSpPr txBox="1"/>
          <p:nvPr/>
        </p:nvSpPr>
        <p:spPr>
          <a:xfrm>
            <a:off x="446809" y="3278374"/>
            <a:ext cx="1167426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Приєднуйтеся тільки до перевірених </a:t>
            </a:r>
            <a:r>
              <a:rPr lang="en-US" sz="2800" kern="0" dirty="0">
                <a:solidFill>
                  <a:srgbClr val="FFFFFF"/>
                </a:solidFill>
              </a:rPr>
              <a:t>Wi-Fi-</a:t>
            </a:r>
            <a:r>
              <a:rPr lang="uk-UA" sz="2800" kern="0" dirty="0">
                <a:solidFill>
                  <a:srgbClr val="FFFFFF"/>
                </a:solidFill>
              </a:rPr>
              <a:t>мереж. Не відправляйте важливі дані (дані кредитних карток, онлайн-банкінгу тощо) через публічні та незахищені </a:t>
            </a:r>
            <a:r>
              <a:rPr lang="en-US" sz="2800" kern="0" dirty="0">
                <a:solidFill>
                  <a:srgbClr val="FFFFFF"/>
                </a:solidFill>
              </a:rPr>
              <a:t>Wi-Fi-</a:t>
            </a:r>
            <a:r>
              <a:rPr lang="uk-UA" sz="2800" kern="0" dirty="0">
                <a:solidFill>
                  <a:srgbClr val="FFFFFF"/>
                </a:solidFill>
              </a:rPr>
              <a:t>мережі.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DA168-2FA9-492B-9376-AC74746A9F8C}"/>
              </a:ext>
            </a:extLst>
          </p:cNvPr>
          <p:cNvSpPr txBox="1"/>
          <p:nvPr/>
        </p:nvSpPr>
        <p:spPr>
          <a:xfrm>
            <a:off x="446809" y="5180954"/>
            <a:ext cx="937260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Установіть фільтр спливаючих вікон у браузері.</a:t>
            </a:r>
          </a:p>
        </p:txBody>
      </p:sp>
      <p:pic>
        <p:nvPicPr>
          <p:cNvPr id="13" name="Picture 2" descr="Результат пошуку зображень за запитом &quot;web filter icon&quot;">
            <a:extLst>
              <a:ext uri="{FF2B5EF4-FFF2-40B4-BE49-F238E27FC236}">
                <a16:creationId xmlns:a16="http://schemas.microsoft.com/office/drawing/2014/main" xmlns="" id="{D1751012-412B-4BFA-AC2C-D83A2D25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72" y="5180954"/>
            <a:ext cx="19526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6105" y="86503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Поняття інформаційної безпеки</a:t>
            </a:r>
          </a:p>
        </p:txBody>
      </p:sp>
      <p:pic>
        <p:nvPicPr>
          <p:cNvPr id="7" name="Picture 2" descr="Результат пошуку зображень за запитом &quot;information security&quot;">
            <a:extLst>
              <a:ext uri="{FF2B5EF4-FFF2-40B4-BE49-F238E27FC236}">
                <a16:creationId xmlns:a16="http://schemas.microsoft.com/office/drawing/2014/main" xmlns="" id="{F97B5F86-F807-41C2-91A9-449622120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 bwMode="auto">
          <a:xfrm>
            <a:off x="1022465" y="4468068"/>
            <a:ext cx="9476510" cy="19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2465" y="1565073"/>
            <a:ext cx="101496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b="1" dirty="0" err="1"/>
              <a:t>інформаційна</a:t>
            </a:r>
            <a:r>
              <a:rPr lang="ru-RU" sz="3300" b="1" dirty="0"/>
              <a:t> </a:t>
            </a:r>
            <a:r>
              <a:rPr lang="ru-RU" sz="3300" b="1" dirty="0" err="1"/>
              <a:t>безпека</a:t>
            </a:r>
            <a:r>
              <a:rPr lang="ru-RU" sz="3300" b="1" dirty="0"/>
              <a:t> </a:t>
            </a:r>
            <a:r>
              <a:rPr lang="ru-RU" sz="3300" dirty="0"/>
              <a:t>— </a:t>
            </a:r>
            <a:r>
              <a:rPr lang="ru-RU" sz="3300" dirty="0" err="1"/>
              <a:t>це</a:t>
            </a:r>
            <a:r>
              <a:rPr lang="ru-RU" sz="3300" dirty="0"/>
              <a:t> стан </a:t>
            </a:r>
            <a:r>
              <a:rPr lang="ru-RU" sz="3300" dirty="0" err="1"/>
              <a:t>захищеності</a:t>
            </a:r>
            <a:r>
              <a:rPr lang="ru-RU" sz="3300" dirty="0"/>
              <a:t> </a:t>
            </a:r>
            <a:r>
              <a:rPr lang="ru-RU" sz="3300" dirty="0" err="1"/>
              <a:t>інформаційного</a:t>
            </a:r>
            <a:r>
              <a:rPr lang="ru-RU" sz="3300" dirty="0"/>
              <a:t> </a:t>
            </a:r>
            <a:r>
              <a:rPr lang="ru-RU" sz="3300" dirty="0" err="1"/>
              <a:t>середовища</a:t>
            </a:r>
            <a:r>
              <a:rPr lang="ru-RU" sz="3300" dirty="0"/>
              <a:t> </a:t>
            </a:r>
            <a:r>
              <a:rPr lang="ru-RU" sz="3300" dirty="0" err="1"/>
              <a:t>суспільства</a:t>
            </a:r>
            <a:r>
              <a:rPr lang="ru-RU" sz="3300" dirty="0"/>
              <a:t>, </a:t>
            </a:r>
            <a:r>
              <a:rPr lang="ru-RU" sz="3300" dirty="0" err="1"/>
              <a:t>який</a:t>
            </a:r>
            <a:r>
              <a:rPr lang="ru-RU" sz="3300" dirty="0"/>
              <a:t> </a:t>
            </a:r>
            <a:r>
              <a:rPr lang="ru-RU" sz="3300" dirty="0" err="1"/>
              <a:t>забезпечує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формування</a:t>
            </a:r>
            <a:r>
              <a:rPr lang="ru-RU" sz="3300" dirty="0"/>
              <a:t>, </a:t>
            </a:r>
            <a:r>
              <a:rPr lang="ru-RU" sz="3300" dirty="0" err="1"/>
              <a:t>використання</a:t>
            </a:r>
            <a:r>
              <a:rPr lang="ru-RU" sz="3300" dirty="0"/>
              <a:t> і </a:t>
            </a:r>
            <a:r>
              <a:rPr lang="ru-RU" sz="3300" dirty="0" err="1"/>
              <a:t>розвиток</a:t>
            </a:r>
            <a:r>
              <a:rPr lang="ru-RU" sz="3300" dirty="0"/>
              <a:t> в </a:t>
            </a:r>
            <a:r>
              <a:rPr lang="ru-RU" sz="3300" dirty="0" err="1"/>
              <a:t>інтересах</a:t>
            </a:r>
            <a:r>
              <a:rPr lang="ru-RU" sz="3300" dirty="0"/>
              <a:t> </a:t>
            </a:r>
            <a:r>
              <a:rPr lang="ru-RU" sz="3300" dirty="0" err="1"/>
              <a:t>громадян</a:t>
            </a:r>
            <a:r>
              <a:rPr lang="ru-RU" sz="3300" dirty="0"/>
              <a:t>, </a:t>
            </a:r>
            <a:r>
              <a:rPr lang="ru-RU" sz="3300" dirty="0" err="1"/>
              <a:t>організацій</a:t>
            </a:r>
            <a:r>
              <a:rPr lang="ru-RU" sz="3300" dirty="0"/>
              <a:t>, </a:t>
            </a:r>
            <a:r>
              <a:rPr lang="ru-RU" sz="3300" dirty="0" err="1"/>
              <a:t>держави</a:t>
            </a:r>
            <a:r>
              <a:rPr lang="ru-RU" sz="3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3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70688" y="162512"/>
            <a:ext cx="9053954" cy="53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b="1" dirty="0" smtClean="0"/>
              <a:t>Правила безпечної роботи в Інтернеті</a:t>
            </a:r>
            <a:endParaRPr lang="uk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571BD9-FFD2-4ADB-8D13-CB52E6D0CC04}"/>
              </a:ext>
            </a:extLst>
          </p:cNvPr>
          <p:cNvSpPr txBox="1"/>
          <p:nvPr/>
        </p:nvSpPr>
        <p:spPr>
          <a:xfrm>
            <a:off x="446809" y="3709261"/>
            <a:ext cx="723207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Не відкривайте повідомлення електронної пошти від невідомих вам осіб і прикріплені до них файли, яких ви не очікуєте.</a:t>
            </a:r>
          </a:p>
        </p:txBody>
      </p:sp>
      <p:grpSp>
        <p:nvGrpSpPr>
          <p:cNvPr id="6" name="Групувати 9">
            <a:extLst>
              <a:ext uri="{FF2B5EF4-FFF2-40B4-BE49-F238E27FC236}">
                <a16:creationId xmlns:a16="http://schemas.microsoft.com/office/drawing/2014/main" xmlns="" id="{1478AB3D-EC5B-430A-A859-C6ABA07B229B}"/>
              </a:ext>
            </a:extLst>
          </p:cNvPr>
          <p:cNvGrpSpPr/>
          <p:nvPr/>
        </p:nvGrpSpPr>
        <p:grpSpPr>
          <a:xfrm>
            <a:off x="446809" y="1806681"/>
            <a:ext cx="11674262" cy="1815882"/>
            <a:chOff x="446809" y="1806681"/>
            <a:chExt cx="11674262" cy="1815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446A51B-B359-47EE-94C6-9450493F7AC5}"/>
                </a:ext>
              </a:extLst>
            </p:cNvPr>
            <p:cNvSpPr txBox="1"/>
            <p:nvPr/>
          </p:nvSpPr>
          <p:spPr>
            <a:xfrm>
              <a:off x="446809" y="1806681"/>
              <a:ext cx="11674262" cy="138499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7"/>
                <a:defRPr/>
              </a:pPr>
              <a:r>
                <a:rPr lang="uk-UA" sz="2800" kern="0" dirty="0">
                  <a:solidFill>
                    <a:srgbClr val="FFFFFF"/>
                  </a:solidFill>
                </a:rPr>
                <a:t>Перевіряйте сертифікат безпеки сайтів у вигляді замка в адресному рядку браузера та </a:t>
              </a:r>
              <a:r>
                <a:rPr lang="en-US" sz="2800" kern="0" dirty="0">
                  <a:solidFill>
                    <a:srgbClr val="FFFFFF"/>
                  </a:solidFill>
                </a:rPr>
                <a:t>URL-</a:t>
              </a:r>
              <a:r>
                <a:rPr lang="uk-UA" sz="2800" kern="0" dirty="0">
                  <a:solidFill>
                    <a:srgbClr val="FFFFFF"/>
                  </a:solidFill>
                </a:rPr>
                <a:t>адреси веб-сайтів, щоб визначити, чи не підроблений сайт ви відвідуєте.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955D35E5-D274-48F6-A71D-274D07A7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8805" y="3202010"/>
              <a:ext cx="3008577" cy="420553"/>
            </a:xfrm>
            <a:prstGeom prst="rect">
              <a:avLst/>
            </a:prstGeom>
          </p:spPr>
        </p:pic>
      </p:grpSp>
      <p:pic>
        <p:nvPicPr>
          <p:cNvPr id="9" name="Picture 2" descr="anti, email, mail, spam icon">
            <a:extLst>
              <a:ext uri="{FF2B5EF4-FFF2-40B4-BE49-F238E27FC236}">
                <a16:creationId xmlns:a16="http://schemas.microsoft.com/office/drawing/2014/main" xmlns="" id="{FF6888E2-EE3A-45A5-B28C-F7128FBB7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b="13579"/>
          <a:stretch/>
        </p:blipFill>
        <p:spPr bwMode="auto">
          <a:xfrm>
            <a:off x="7824354" y="3622563"/>
            <a:ext cx="4228271" cy="31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20724" y="162512"/>
            <a:ext cx="9053954" cy="53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 smtClean="0"/>
          </a:p>
          <a:p>
            <a:endParaRPr lang="uk-UA" dirty="0"/>
          </a:p>
          <a:p>
            <a:r>
              <a:rPr lang="uk-UA" b="1" dirty="0" smtClean="0"/>
              <a:t>Правила безпечної роботи в Інтернеті</a:t>
            </a:r>
            <a:endParaRPr lang="uk-U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46A51B-B359-47EE-94C6-9450493F7AC5}"/>
              </a:ext>
            </a:extLst>
          </p:cNvPr>
          <p:cNvSpPr txBox="1"/>
          <p:nvPr/>
        </p:nvSpPr>
        <p:spPr>
          <a:xfrm>
            <a:off x="496845" y="1806681"/>
            <a:ext cx="1167426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Подумайте про можливі ризики для вас перед тим, як викласти щось у мережу Інтернет. Дуже легко розмістити дані в мережі Інтернет, але дуже складно їх видалити з неї.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571BD9-FFD2-4ADB-8D13-CB52E6D0CC04}"/>
              </a:ext>
            </a:extLst>
          </p:cNvPr>
          <p:cNvSpPr txBox="1"/>
          <p:nvPr/>
        </p:nvSpPr>
        <p:spPr>
          <a:xfrm>
            <a:off x="496845" y="4349802"/>
            <a:ext cx="848937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en-US" sz="2800" kern="0" dirty="0" smtClean="0">
                <a:solidFill>
                  <a:srgbClr val="FFFFFF"/>
                </a:solidFill>
              </a:rPr>
              <a:t> </a:t>
            </a:r>
            <a:r>
              <a:rPr lang="uk-UA" sz="2800" kern="0" dirty="0" smtClean="0">
                <a:solidFill>
                  <a:srgbClr val="FFFFFF"/>
                </a:solidFill>
              </a:rPr>
              <a:t>Створюйте </a:t>
            </a:r>
            <a:r>
              <a:rPr lang="uk-UA" sz="2800" kern="0" dirty="0">
                <a:solidFill>
                  <a:srgbClr val="FFFFFF"/>
                </a:solidFill>
              </a:rPr>
              <a:t>резервні копії важливих для вас даних, зберігайте їх на носіях даних, відключених від мережі Інтернет.</a:t>
            </a:r>
          </a:p>
        </p:txBody>
      </p:sp>
      <p:pic>
        <p:nvPicPr>
          <p:cNvPr id="13" name="Picture 2" descr="archive, backups, copy folder, data storage, file sharing icon">
            <a:extLst>
              <a:ext uri="{FF2B5EF4-FFF2-40B4-BE49-F238E27FC236}">
                <a16:creationId xmlns:a16="http://schemas.microsoft.com/office/drawing/2014/main" xmlns="" id="{1ADB019C-7DF4-4863-8EAD-CC54B353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56" y="3709261"/>
            <a:ext cx="3039416" cy="30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141412" y="199925"/>
            <a:ext cx="9053954" cy="921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 smtClean="0"/>
          </a:p>
          <a:p>
            <a:pPr algn="ctr"/>
            <a:r>
              <a:rPr lang="uk-UA" dirty="0" smtClean="0"/>
              <a:t>Правила безпечної роботи в Інтернеті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384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Також для дуже важливих акаунтів використовуються унікальні зовнішні накопичувачі та зчитувачі біометричних даних. Для користувачів смартфонів є окремі рекомендації: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A02561-FE3E-4C25-B5C8-F3464FB17FF6}"/>
              </a:ext>
            </a:extLst>
          </p:cNvPr>
          <p:cNvSpPr txBox="1"/>
          <p:nvPr/>
        </p:nvSpPr>
        <p:spPr>
          <a:xfrm>
            <a:off x="72008" y="3139862"/>
            <a:ext cx="12050142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kern="0" dirty="0">
                <a:solidFill>
                  <a:srgbClr val="FFFFFF"/>
                </a:solidFill>
              </a:rPr>
              <a:t>не телефонуйте на незнайомі номери;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D7BADF-2E04-4A46-BBE7-51546315BE2C}"/>
              </a:ext>
            </a:extLst>
          </p:cNvPr>
          <p:cNvSpPr txBox="1"/>
          <p:nvPr/>
        </p:nvSpPr>
        <p:spPr>
          <a:xfrm>
            <a:off x="72008" y="3748736"/>
            <a:ext cx="12050142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kern="0" dirty="0">
                <a:solidFill>
                  <a:srgbClr val="FFFFFF"/>
                </a:solidFill>
              </a:rPr>
              <a:t>уважно контролюйте послуги, на які ви підписуєтеся;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C868ED-84CF-404F-8C99-B2803B617A64}"/>
              </a:ext>
            </a:extLst>
          </p:cNvPr>
          <p:cNvSpPr txBox="1"/>
          <p:nvPr/>
        </p:nvSpPr>
        <p:spPr>
          <a:xfrm>
            <a:off x="72008" y="4357610"/>
            <a:ext cx="1205014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kern="0" dirty="0">
                <a:solidFill>
                  <a:srgbClr val="FFFFFF"/>
                </a:solidFill>
              </a:rPr>
              <a:t>установлюйте    мобільні    додатки    лише    з    офіційних    магазинів: </a:t>
            </a:r>
            <a:r>
              <a:rPr lang="en-US" sz="2600" kern="0" dirty="0" err="1">
                <a:solidFill>
                  <a:srgbClr val="FFFFFF"/>
                </a:solidFill>
              </a:rPr>
              <a:t>PlayMarket</a:t>
            </a:r>
            <a:r>
              <a:rPr lang="en-US" sz="2600" kern="0" dirty="0">
                <a:solidFill>
                  <a:srgbClr val="FFFFFF"/>
                </a:solidFill>
              </a:rPr>
              <a:t> (Android), AppStore (iOS)</a:t>
            </a:r>
            <a:r>
              <a:rPr lang="uk-UA" sz="2600" kern="0" dirty="0">
                <a:solidFill>
                  <a:srgbClr val="FFFFFF"/>
                </a:solidFill>
              </a:rPr>
              <a:t>;</a:t>
            </a:r>
            <a:r>
              <a:rPr lang="en-US" sz="2600" kern="0" dirty="0">
                <a:solidFill>
                  <a:srgbClr val="FFFFFF"/>
                </a:solidFill>
              </a:rPr>
              <a:t> </a:t>
            </a:r>
            <a:endParaRPr lang="uk-UA" sz="2600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9C3757-81CA-4D89-9F8E-86593E9BAD4D}"/>
              </a:ext>
            </a:extLst>
          </p:cNvPr>
          <p:cNvSpPr txBox="1"/>
          <p:nvPr/>
        </p:nvSpPr>
        <p:spPr>
          <a:xfrm>
            <a:off x="72008" y="5366593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kern="0" dirty="0">
                <a:solidFill>
                  <a:srgbClr val="FFFFFF"/>
                </a:solidFill>
              </a:rPr>
              <a:t>уважно стежте за тим, які дозволи вимагає програма під час установлення та оновлення програмного забезпечення на мобільних пристроях.</a:t>
            </a:r>
          </a:p>
        </p:txBody>
      </p:sp>
    </p:spTree>
    <p:extLst>
      <p:ext uri="{BB962C8B-B14F-4D97-AF65-F5344CB8AC3E}">
        <p14:creationId xmlns:p14="http://schemas.microsoft.com/office/powerpoint/2010/main" val="18672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5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</a:t>
            </a:r>
            <a:endParaRPr lang="en-US" sz="55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3088"/>
            <a:ext cx="6105468" cy="357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965201"/>
            <a:ext cx="12005733" cy="570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  В залежності від виду загроз інформаційній безпеці інформаційну безпеку можна розглядати наступним чином </a:t>
            </a:r>
            <a:r>
              <a:rPr lang="uk-UA" sz="3600" dirty="0" smtClean="0"/>
              <a:t>:</a:t>
            </a:r>
            <a:endParaRPr lang="uk-UA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 smtClean="0"/>
              <a:t>як </a:t>
            </a:r>
            <a:r>
              <a:rPr lang="uk-UA" sz="3600" dirty="0"/>
              <a:t>забезпечення стану захищеності особистості, суспільства, держави від впливу неякісної інформації;</a:t>
            </a:r>
            <a:endParaRPr lang="uk-UA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 smtClean="0"/>
              <a:t>інформації </a:t>
            </a:r>
            <a:r>
              <a:rPr lang="uk-UA" sz="3600" dirty="0"/>
              <a:t>та інформаційних ресурсів від неправомірного впливу сторонніх осіб;</a:t>
            </a:r>
            <a:endParaRPr lang="uk-UA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 smtClean="0"/>
              <a:t>інформаційних </a:t>
            </a:r>
            <a:r>
              <a:rPr lang="uk-UA" sz="3600" dirty="0"/>
              <a:t>прав і свобод людини і громадянина.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val="2987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69368"/>
            <a:ext cx="8130653" cy="6088632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uk-UA" spc="50" dirty="0">
                <a:ln w="11430"/>
              </a:rPr>
              <a:t>Основними завданнями забезпечення безпеки вважаються</a:t>
            </a:r>
            <a:r>
              <a:rPr lang="uk-UA" spc="50" dirty="0" smtClean="0">
                <a:ln w="11430"/>
              </a:rPr>
              <a:t>:</a:t>
            </a:r>
            <a:br>
              <a:rPr lang="uk-UA" spc="50" dirty="0" smtClean="0">
                <a:ln w="11430"/>
              </a:rPr>
            </a:br>
            <a:r>
              <a:rPr lang="uk-UA" spc="50" dirty="0" smtClean="0">
                <a:ln w="11430"/>
              </a:rPr>
              <a:t> </a:t>
            </a:r>
            <a:r>
              <a:rPr lang="uk-UA" spc="50" dirty="0">
                <a:ln w="11430"/>
              </a:rPr>
              <a:t>доступність</a:t>
            </a:r>
            <a:r>
              <a:rPr lang="uk-UA" spc="50" dirty="0" smtClean="0">
                <a:ln w="11430"/>
              </a:rPr>
              <a:t>,</a:t>
            </a:r>
            <a:br>
              <a:rPr lang="uk-UA" spc="50" dirty="0" smtClean="0">
                <a:ln w="11430"/>
              </a:rPr>
            </a:br>
            <a:r>
              <a:rPr lang="uk-UA" spc="50" dirty="0" smtClean="0">
                <a:ln w="11430"/>
              </a:rPr>
              <a:t> </a:t>
            </a:r>
            <a:r>
              <a:rPr lang="uk-UA" spc="50" dirty="0">
                <a:ln w="11430"/>
              </a:rPr>
              <a:t>цілісність, що включає автентичність, а також конфіденційність. </a:t>
            </a:r>
            <a:r>
              <a:rPr lang="uk-UA" spc="50" dirty="0" err="1">
                <a:ln w="11430"/>
              </a:rPr>
              <a:t>Кібербезпека</a:t>
            </a:r>
            <a:r>
              <a:rPr lang="uk-UA" spc="50" dirty="0">
                <a:ln w="11430"/>
              </a:rPr>
              <a:t> є необхідною умовою розвитку інформаційного суспільства</a:t>
            </a:r>
            <a:endParaRPr lang="uk-UA" dirty="0"/>
          </a:p>
        </p:txBody>
      </p:sp>
      <p:pic>
        <p:nvPicPr>
          <p:cNvPr id="8" name="Picture 4" descr="Пов’язане зображення">
            <a:extLst>
              <a:ext uri="{FF2B5EF4-FFF2-40B4-BE49-F238E27FC236}">
                <a16:creationId xmlns:a16="http://schemas.microsoft.com/office/drawing/2014/main" xmlns="" id="{3BF7B5D6-62AA-43F5-9557-2824DCA98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8836"/>
          <a:stretch/>
        </p:blipFill>
        <p:spPr bwMode="auto">
          <a:xfrm>
            <a:off x="8016854" y="1918381"/>
            <a:ext cx="4175146" cy="49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045" y="535391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Загрози інформаційній безпеці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54073" y="1754187"/>
            <a:ext cx="10193338" cy="164352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З технічної точки зору, залежно від результату шкідливих дій, можна виділити такі види загроз інформаційній безпеці:</a:t>
            </a: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xmlns="" id="{97393793-03E1-4193-86CD-BA0911477BB1}"/>
              </a:ext>
            </a:extLst>
          </p:cNvPr>
          <p:cNvSpPr/>
          <p:nvPr/>
        </p:nvSpPr>
        <p:spPr>
          <a:xfrm>
            <a:off x="9155695" y="3397714"/>
            <a:ext cx="2887061" cy="3333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kern="0" dirty="0">
                <a:solidFill>
                  <a:srgbClr val="FFFFFF"/>
                </a:solidFill>
              </a:rPr>
              <a:t>знищення та спотворення даних.</a:t>
            </a: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xmlns="" id="{FA3AE1BF-7EDF-440A-9F57-0166AA2BDEB0}"/>
              </a:ext>
            </a:extLst>
          </p:cNvPr>
          <p:cNvSpPr/>
          <p:nvPr/>
        </p:nvSpPr>
        <p:spPr>
          <a:xfrm>
            <a:off x="83035" y="3397714"/>
            <a:ext cx="2887061" cy="3333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kern="0" dirty="0">
                <a:solidFill>
                  <a:srgbClr val="FFFFFF"/>
                </a:solidFill>
              </a:rPr>
              <a:t>отримання несанкціонованого доступу до секретних або </a:t>
            </a:r>
            <a:r>
              <a:rPr lang="uk-UA" sz="2500" kern="0" dirty="0" err="1">
                <a:solidFill>
                  <a:srgbClr val="FFFFFF"/>
                </a:solidFill>
              </a:rPr>
              <a:t>конфіден-ційних</a:t>
            </a:r>
            <a:r>
              <a:rPr lang="uk-UA" sz="2500" kern="0" dirty="0">
                <a:solidFill>
                  <a:srgbClr val="FFFFFF"/>
                </a:solidFill>
              </a:rPr>
              <a:t> даних;</a:t>
            </a:r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xmlns="" id="{75AE7705-84F6-444C-9EAC-ADE609CBB7A4}"/>
              </a:ext>
            </a:extLst>
          </p:cNvPr>
          <p:cNvSpPr/>
          <p:nvPr/>
        </p:nvSpPr>
        <p:spPr>
          <a:xfrm>
            <a:off x="3094647" y="3397714"/>
            <a:ext cx="2887061" cy="3333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kern="0" dirty="0">
                <a:solidFill>
                  <a:srgbClr val="FFFFFF"/>
                </a:solidFill>
              </a:rPr>
              <a:t>порушення або повне припинення роботи комп'ютерної інформаційної системи;</a:t>
            </a:r>
          </a:p>
        </p:txBody>
      </p:sp>
      <p:sp>
        <p:nvSpPr>
          <p:cNvPr id="9" name="Прямокутник 9">
            <a:extLst>
              <a:ext uri="{FF2B5EF4-FFF2-40B4-BE49-F238E27FC236}">
                <a16:creationId xmlns:a16="http://schemas.microsoft.com/office/drawing/2014/main" xmlns="" id="{1357815D-A3ED-48F2-B9EC-C924246BF139}"/>
              </a:ext>
            </a:extLst>
          </p:cNvPr>
          <p:cNvSpPr/>
          <p:nvPr/>
        </p:nvSpPr>
        <p:spPr>
          <a:xfrm>
            <a:off x="6106259" y="3397714"/>
            <a:ext cx="2887061" cy="3333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kern="0" dirty="0">
                <a:solidFill>
                  <a:srgbClr val="FFFFFF"/>
                </a:solidFill>
              </a:rPr>
              <a:t>отримання несанкціонованого доступу до керування роботою комп'ютерної інформаційної системи;</a:t>
            </a:r>
          </a:p>
        </p:txBody>
      </p:sp>
    </p:spTree>
    <p:extLst>
      <p:ext uri="{BB962C8B-B14F-4D97-AF65-F5344CB8AC3E}">
        <p14:creationId xmlns:p14="http://schemas.microsoft.com/office/powerpoint/2010/main" val="5289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68" y="1879600"/>
            <a:ext cx="6129865" cy="4910667"/>
          </a:xfrm>
        </p:spPr>
        <p:txBody>
          <a:bodyPr>
            <a:normAutofit lnSpcReduction="10000"/>
          </a:bodyPr>
          <a:lstStyle/>
          <a:p>
            <a:r>
              <a:rPr lang="uk-UA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Кіберзлочинці</a:t>
            </a:r>
            <a:r>
              <a:rPr lang="uk-UA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сьогодні - «безстрашні, витончені і стійкі». До такого висновку прийшли автори доповіді компанії «</a:t>
            </a:r>
            <a:r>
              <a:rPr lang="uk-UA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Сіско</a:t>
            </a:r>
            <a:r>
              <a:rPr lang="uk-UA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за підсумками дослідження сучасних умов ведення бізнесу. Дослідження виявило широке коло проблем, які виникають у компаній в боротьбі з кібератаками.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324">
            <a:off x="6775192" y="2970519"/>
            <a:ext cx="5314226" cy="3111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2A5D31-90A9-4850-90DD-CC5CC63A6755}"/>
              </a:ext>
            </a:extLst>
          </p:cNvPr>
          <p:cNvSpPr txBox="1"/>
          <p:nvPr/>
        </p:nvSpPr>
        <p:spPr>
          <a:xfrm>
            <a:off x="394855" y="1853272"/>
            <a:ext cx="1172729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несанкціонований доступ до інформаційних ресурсів та інформаційно-телекомунікаційних систем,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7FB2D7-1826-4A67-8DF3-F454D5A87706}"/>
              </a:ext>
            </a:extLst>
          </p:cNvPr>
          <p:cNvSpPr txBox="1"/>
          <p:nvPr/>
        </p:nvSpPr>
        <p:spPr>
          <a:xfrm>
            <a:off x="394854" y="2807379"/>
            <a:ext cx="8478981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FFFFFF"/>
                </a:solidFill>
              </a:rPr>
              <a:t>наприклад у результаті цілеспрямованої </a:t>
            </a:r>
            <a:r>
              <a:rPr lang="uk-UA" sz="2800" kern="0" dirty="0" err="1">
                <a:solidFill>
                  <a:srgbClr val="FFFF00"/>
                </a:solidFill>
              </a:rPr>
              <a:t>хакерської</a:t>
            </a:r>
            <a:r>
              <a:rPr lang="uk-UA" sz="2800" kern="0" dirty="0">
                <a:solidFill>
                  <a:srgbClr val="FFFF00"/>
                </a:solidFill>
              </a:rPr>
              <a:t> атаки</a:t>
            </a:r>
            <a:r>
              <a:rPr lang="uk-UA" sz="2800" kern="0" dirty="0">
                <a:solidFill>
                  <a:srgbClr val="FFFFFF"/>
                </a:solidFill>
              </a:rPr>
              <a:t> — дій, що спрямовані на порушення штатного режиму функціонування системи, порушення доступності її сервісів, отримання несанкціонованого доступу до конфіденційних відомостей, порушення цілісності даних тощо;</a:t>
            </a:r>
          </a:p>
        </p:txBody>
      </p:sp>
      <p:pic>
        <p:nvPicPr>
          <p:cNvPr id="6" name="Picture 2" descr="Результат пошуку зображень за запитом &quot;hacker attack&quot;">
            <a:extLst>
              <a:ext uri="{FF2B5EF4-FFF2-40B4-BE49-F238E27FC236}">
                <a16:creationId xmlns:a16="http://schemas.microsoft.com/office/drawing/2014/main" xmlns="" id="{1E03036C-F4E3-49B5-B8CA-6B6B277D2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24928"/>
          <a:stretch/>
        </p:blipFill>
        <p:spPr bwMode="auto">
          <a:xfrm>
            <a:off x="8873835" y="2806238"/>
            <a:ext cx="3214231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зультат пошуку зображень за запитом &quot;hacker attack&quot;">
            <a:extLst>
              <a:ext uri="{FF2B5EF4-FFF2-40B4-BE49-F238E27FC236}">
                <a16:creationId xmlns:a16="http://schemas.microsoft.com/office/drawing/2014/main" xmlns="" id="{1E03036C-F4E3-49B5-B8CA-6B6B277D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24928"/>
          <a:stretch/>
        </p:blipFill>
        <p:spPr bwMode="auto">
          <a:xfrm>
            <a:off x="8985505" y="2890594"/>
            <a:ext cx="3136646" cy="34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A5D31-90A9-4850-90DD-CC5CC63A6755}"/>
              </a:ext>
            </a:extLst>
          </p:cNvPr>
          <p:cNvSpPr txBox="1"/>
          <p:nvPr/>
        </p:nvSpPr>
        <p:spPr>
          <a:xfrm>
            <a:off x="1073148" y="2270020"/>
            <a:ext cx="6175377" cy="35394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kern="0" dirty="0">
                <a:solidFill>
                  <a:srgbClr val="FFFFFF"/>
                </a:solidFill>
              </a:rPr>
              <a:t>інтернет-шахрайство, наприклад </a:t>
            </a:r>
            <a:r>
              <a:rPr lang="uk-UA" sz="2800" kern="0" dirty="0" err="1">
                <a:solidFill>
                  <a:srgbClr val="FFFF00"/>
                </a:solidFill>
              </a:rPr>
              <a:t>фішинг</a:t>
            </a:r>
            <a:r>
              <a:rPr lang="uk-UA" sz="2800" kern="0" dirty="0">
                <a:solidFill>
                  <a:srgbClr val="FFFFFF"/>
                </a:solidFill>
              </a:rPr>
              <a:t> — вид шахрайства, метою якого є виманювання персональних даних у клієнтів онлайнових аукціонів, сервісів з переказу або обміну валюти, інтернет-магазинів тощо;</a:t>
            </a: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369D0D46-6E57-452C-8116-89D4C66D4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6" b="7211"/>
          <a:stretch/>
        </p:blipFill>
        <p:spPr bwMode="auto">
          <a:xfrm>
            <a:off x="7439026" y="2249487"/>
            <a:ext cx="3676649" cy="40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Загрози інформаційній безпеці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6106055" cy="4439180"/>
          </a:xfrm>
        </p:spPr>
        <p:txBody>
          <a:bodyPr/>
          <a:lstStyle/>
          <a:p>
            <a:r>
              <a:rPr lang="uk-UA" sz="29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Боротьба з кіберзлочинністю відкрила нові можливості для ринку праці. За оцінками фінансового видання «Форбс», ця індустрія зросте з 75 мільярдів в 2015-му році до 170 мільярдів до 2020-го року.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998">
            <a:off x="7283509" y="4584432"/>
            <a:ext cx="4906365" cy="163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</TotalTime>
  <Words>935</Words>
  <Application>Microsoft Office PowerPoint</Application>
  <PresentationFormat>Широкоэкранный</PresentationFormat>
  <Paragraphs>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Monotype Corsiva</vt:lpstr>
      <vt:lpstr>Trebuchet MS</vt:lpstr>
      <vt:lpstr>Tw Cen MT</vt:lpstr>
      <vt:lpstr>Wingdings</vt:lpstr>
      <vt:lpstr>Контур</vt:lpstr>
      <vt:lpstr> Кібербезпека </vt:lpstr>
      <vt:lpstr>Поняття інформаційної безпеки</vt:lpstr>
      <vt:lpstr>Презентация PowerPoint</vt:lpstr>
      <vt:lpstr>Основними завданнями забезпечення безпеки вважаються:  доступність,  цілісність, що включає автентичність, а також конфіденційність. Кібербезпека є необхідною умовою розвитку інформаційного суспільства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інформаційній безпеці</vt:lpstr>
      <vt:lpstr>Загрози для мобільних пристроїв</vt:lpstr>
      <vt:lpstr>Загрози для мобільних пристроїв</vt:lpstr>
      <vt:lpstr>Загрози для мобільних пристроїв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</cp:lastModifiedBy>
  <cp:revision>19</cp:revision>
  <dcterms:created xsi:type="dcterms:W3CDTF">2019-04-03T17:26:41Z</dcterms:created>
  <dcterms:modified xsi:type="dcterms:W3CDTF">2023-11-27T09:50:25Z</dcterms:modified>
</cp:coreProperties>
</file>