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CC"/>
    <a:srgbClr val="8B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474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87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6769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9905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149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0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5019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574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737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194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888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558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4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260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732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2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BADD-342D-47C9-AA5E-3B993BD3A973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5BEE1C-13D9-4D47-B7F0-E3C5166638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352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784976" cy="52565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8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КІБЕР-БУЛІНГ 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АГРЕСІЯ </a:t>
            </a:r>
            <a:r>
              <a:rPr lang="uk-UA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ІНТЕРНЕТІ:</a:t>
            </a:r>
            <a:br>
              <a:rPr lang="uk-UA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СПОСОБИ РОЗПІЗНАННЯ І </a:t>
            </a:r>
            <a:r>
              <a:rPr lang="uk-UA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uk-UA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8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248" y="1124744"/>
            <a:ext cx="9036496" cy="3187345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Тролінг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trolling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— ловля риби на блешню) -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розміщення в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(на форумах, у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блогах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тощо) провокаційних повідомлень з метою викликати 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флейм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тобто конфлікти між учасниками, взаємні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образи.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6146" name="Picture 2" descr="C:\Users\Olechka\Desktop\what_i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72704"/>
            <a:ext cx="5032647" cy="381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1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lechka\Desktop\depositphotos_56096209-stock-illustration-cyber-bully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896444" cy="3147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5076056" cy="6858000"/>
          </a:xfrm>
        </p:spPr>
        <p:txBody>
          <a:bodyPr>
            <a:normAutofit/>
          </a:bodyPr>
          <a:lstStyle/>
          <a:p>
            <a:pPr marL="0" lvl="0" indent="0" algn="ctr" hangingPunct="0">
              <a:buNone/>
            </a:pP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Флеймінг</a:t>
            </a:r>
            <a:endParaRPr lang="uk-UA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hangingPunc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Улюблений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метод «тролів» (провокаторів) у мережі -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флеймінг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(від англ.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flaming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- пекучий, гарячий,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полум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’яний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 - обмін короткими гнівними і запальними репліками між двома чи більше учасниками, використовуючи комунікаційні технології. </a:t>
            </a:r>
          </a:p>
          <a:p>
            <a:pPr marL="0" indent="0"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Частіше за все розгортається в «публічних» місцях Інтернету: на чатах, форумах, у дискусійних групах, інколи перетворюється в затяжну війну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холіво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- від англ..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–свята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війна). </a:t>
            </a:r>
          </a:p>
        </p:txBody>
      </p:sp>
    </p:spTree>
    <p:extLst>
      <p:ext uri="{BB962C8B-B14F-4D97-AF65-F5344CB8AC3E}">
        <p14:creationId xmlns:p14="http://schemas.microsoft.com/office/powerpoint/2010/main" val="340679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Обмовлення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або 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зведення  наклепів  - 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розповсюдження  принизливої  неправдивої</a:t>
            </a:r>
          </a:p>
          <a:p>
            <a:pPr marL="0" indent="0"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інформації з використанням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’ютерних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технологій. Це можуть бути і текстові повідомлення і фото, і пісні, які змальовують жертву 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шкідливій манері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194" name="Picture 2" descr="C:\Users\Olechka\Desktop\crime_identity_theft-300x2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4403738" cy="333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68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9036496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Хепіслепінг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HappySlapping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щасливе ляскання, радісне побиття) - назва походить від випадків в англійському метро, де підлітки били перехожих, тоді як інші записували це на камеру мобільного телефону. Тепер ця назва закріпилася за будь-якими відеороликами з записами реальних сцен насильства. </a:t>
            </a:r>
          </a:p>
        </p:txBody>
      </p:sp>
      <p:pic>
        <p:nvPicPr>
          <p:cNvPr id="9218" name="Picture 2" descr="C:\Users\Olechka\Desktop\cyber-bullying-500x3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4762500" cy="2905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3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гнутая вверх стрелка 6"/>
          <p:cNvSpPr/>
          <p:nvPr/>
        </p:nvSpPr>
        <p:spPr>
          <a:xfrm rot="2178967">
            <a:off x="3092155" y="1844824"/>
            <a:ext cx="2808312" cy="1368152"/>
          </a:xfrm>
          <a:prstGeom prst="curvedDownArrow">
            <a:avLst>
              <a:gd name="adj1" fmla="val 18164"/>
              <a:gd name="adj2" fmla="val 42034"/>
              <a:gd name="adj3" fmla="val 4246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48" y="1201316"/>
            <a:ext cx="8229600" cy="1143000"/>
          </a:xfrm>
        </p:spPr>
        <p:txBody>
          <a:bodyPr>
            <a:noAutofit/>
          </a:bodyPr>
          <a:lstStyle/>
          <a:p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Психологічні портрети учасників </a:t>
            </a:r>
            <a:r>
              <a:rPr lang="uk-UA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кібербулінгу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6976" y="3356992"/>
            <a:ext cx="2808312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Агресор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861048"/>
            <a:ext cx="4248472" cy="2808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людина імпульсивна, яка прагне головувати над усіма, щоб її всі слухалися і боялися, агресивно налаштована не лише до ровесників, але й до дорослих(батьків, учителів); не вміє співчувати, фізично сильніша за «потенційну жертву». </a:t>
            </a:r>
          </a:p>
          <a:p>
            <a:pPr algn="ctr"/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34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гнутая вверх стрелка 7"/>
          <p:cNvSpPr/>
          <p:nvPr/>
        </p:nvSpPr>
        <p:spPr>
          <a:xfrm rot="12800767" flipH="1">
            <a:off x="1437294" y="1648198"/>
            <a:ext cx="3292770" cy="1728192"/>
          </a:xfrm>
          <a:prstGeom prst="curvedDownArrow">
            <a:avLst>
              <a:gd name="adj1" fmla="val 18164"/>
              <a:gd name="adj2" fmla="val 42034"/>
              <a:gd name="adj3" fmla="val 4246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 rot="12662315" flipH="1">
            <a:off x="1487902" y="5022934"/>
            <a:ext cx="3292770" cy="1728192"/>
          </a:xfrm>
          <a:prstGeom prst="curvedDownArrow">
            <a:avLst>
              <a:gd name="adj1" fmla="val 18164"/>
              <a:gd name="adj2" fmla="val 36137"/>
              <a:gd name="adj3" fmla="val 4697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2068" y="260648"/>
            <a:ext cx="3171819" cy="15121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Потенційна жертва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0"/>
            <a:ext cx="4248472" cy="2808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hangingPunct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людина замкнена, вразлива і сором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’язлива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яку легко налякати, невпевнена у собі, дуже за все переживає, має занижену самооцінку, депресивна, часто думає про суїцид, не має близьких друзів, більше спілкується з дорослими, ніж з ровесниками, фізично слабша за «агресора».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559" y="3573016"/>
            <a:ext cx="3171819" cy="151216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uk-U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Спостерігач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37763" y="4653137"/>
            <a:ext cx="4151140" cy="21967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hangingPunct="0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людина, якій дуже цікаво переглянути (в деяких випадках і зафіксувати) процес цькування та знущання однієї людини над іншою</a:t>
            </a:r>
            <a:r>
              <a:rPr lang="uk-UA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851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>
          <a:xfrm>
            <a:off x="2889267" y="4924955"/>
            <a:ext cx="806386" cy="2520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152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Правила-поради </a:t>
            </a:r>
            <a:r>
              <a:rPr lang="uk-UA" sz="4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подолання </a:t>
            </a:r>
            <a:r>
              <a:rPr lang="uk-UA" sz="4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кібербулінгу</a:t>
            </a:r>
            <a:r>
              <a:rPr lang="uk-UA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495" y="1628800"/>
            <a:ext cx="3024336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Не поспішай викидати свій негатив у кіберпростір.</a:t>
            </a:r>
          </a:p>
          <a:p>
            <a:pPr algn="ctr"/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222" y="4293096"/>
            <a:ext cx="3024336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2.Створюй власну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онлайн-репутацію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не купуйся на ілюзію анонімності</a:t>
            </a:r>
            <a:r>
              <a:rPr lang="uk-UA" dirty="0" smtClean="0"/>
              <a:t>. </a:t>
            </a:r>
          </a:p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71337" y="1628800"/>
            <a:ext cx="4104456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Перш ніж писати і відправляти повідомлення, слід заспокоїтися, вгамувати злість, образу, гнів.</a:t>
            </a:r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3573016"/>
            <a:ext cx="5364088" cy="31683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Хоча кіберпростір і надає додаткові можливості відчути свободу і розкутість завдяки анонімності, існують способи дізнатися, хто стоїть за певним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нікнеймом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І якщо некоректні дії у віртуальному просторі призводять до реального шкоди, все таємне стає явним. Інтернет фіксує історію, яка складається з публічних дій учасників і визначає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онлайн-репутацію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кожного - накопичений образ особистості в очах інших учасників. Заплямувати цю репутацію легко, виправити - важко.</a:t>
            </a:r>
            <a:endParaRPr lang="uk-UA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261558" y="2060848"/>
            <a:ext cx="806386" cy="2520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4953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2386071"/>
            <a:ext cx="3960440" cy="28431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Якщо тебе дуже засмутило повідомлення, картинка, відео тощо, слід негайно звернутися до батьків по пораду, зберегти або роздрукувати сторінку самостійно, щоб порадитися з дорослими в зручний час. 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15101"/>
            <a:ext cx="3672408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3.Зберігай підтвердження фактів нападів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315101"/>
            <a:ext cx="3528392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4.Ігноруй одиничний негатив.</a:t>
            </a:r>
          </a:p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95528" y="3284984"/>
            <a:ext cx="4248472" cy="28431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Одноразові образливі повідомлення краще ігнорувати - часто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кібербулінгвнаслідок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такої поведінки зупиняється на початковій стадії. Досвідчені учасники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дискусій дотримуються правила: «Найкращий спосіб боротьби з неадекватними -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ігнор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814683" y="1794223"/>
            <a:ext cx="288032" cy="63081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>
            <a:off x="6926468" y="1916832"/>
            <a:ext cx="288032" cy="128632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772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352928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hangingPunct="0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Якщо ти став очевидцем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кібербулінгу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, правильною поведінкою буде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виступити проти агресора, дати йому зрозуміти, що його дії оцінюються негативно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hangingPunct="0"/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підтримати жертву - особисто або в публічному віртуальному просторі надати їй емоційну підтримку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hangingPunct="0"/>
            <a:endParaRPr lang="uk-UA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в) повідомити дорослим про факт некоректної поведінки в кіберпросторі.</a:t>
            </a:r>
            <a:endParaRPr lang="uk-UA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Olechka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22" y="4342389"/>
            <a:ext cx="5581556" cy="2267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7916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352928" cy="3384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uk-U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6.Блокуй агресорів.</a:t>
            </a:r>
            <a:r>
              <a:rPr lang="uk-UA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hangingPunct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програмах обміну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миттєвимиповідомленнями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є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hangingPunct="0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можливість блокувати повідомлення з певних адрес. Пауза в спілкуванні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часто відбиває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в агресора бажання продовжувати цькування.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11266" name="Picture 2" descr="C:\Users\Olechka\Desktop\sto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97" y="3717032"/>
            <a:ext cx="2880320" cy="30006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3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360040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Кібер-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буллінг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походить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англійської мови, створено від двох слів: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кібер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(позначає віртуальне,опосередковане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’ютером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середовище) 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буллінг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(походить від англ.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bull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- бик,бугай,  а  в  переносному  значенні  -  дуже  велика,  сильна  чи  агресивна  персона;  і позначає процес лютого, завзятого нападу; близькі за смислом дієслова українською мовою - роз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’ятрювати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задирати, прискіпуватися, провокувати, дошкуляти,тероризувати, цькувати та ін.).</a:t>
            </a:r>
          </a:p>
          <a:p>
            <a:pPr algn="ctr"/>
            <a:endParaRPr lang="uk-UA" dirty="0"/>
          </a:p>
        </p:txBody>
      </p:sp>
      <p:pic>
        <p:nvPicPr>
          <p:cNvPr id="2051" name="Picture 3" descr="C:\Users\Olechka\Desktop\cyberbull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25757"/>
            <a:ext cx="3645718" cy="21436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9144" y="116632"/>
            <a:ext cx="770485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Історія походження терміну «</a:t>
            </a:r>
            <a:r>
              <a:rPr lang="uk-UA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кібербулінг</a:t>
            </a:r>
            <a:r>
              <a:rPr lang="uk-UA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09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5040560" cy="2088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варто ігнорувати агресивні повідомлення, якщо листи невідомого вам відправника систематично містять погрози або порнографічні сюжети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5396" y="3068960"/>
            <a:ext cx="6840760" cy="35283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цьому випадку слід скопіювати ці повідомлення і звернутися до правоохоронців. Питаннями </a:t>
            </a:r>
            <a:r>
              <a:rPr lang="uk-UA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кібербезпеки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займаються спеціально створені відділи міліції, й </a:t>
            </a:r>
            <a:r>
              <a:rPr lang="uk-UA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інтернетхулігана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можна знайти й покарати. Якщо образлива інформація розміщена на сайті, слід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зробити запит до адміністратора для її видалення.</a:t>
            </a: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Olechka\Desktop\no-cyber-bullies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505869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81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9766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Ваша безпека - у ваших руках!</a:t>
            </a:r>
          </a:p>
          <a:p>
            <a:pPr marL="0" indent="0" algn="ctr">
              <a:buNone/>
            </a:pPr>
            <a:endParaRPr lang="uk-UA" sz="7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Будьте обачними!!!</a:t>
            </a:r>
            <a:endParaRPr lang="uk-UA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Olechka\Desktop\47165-custom-ribbon-magnet-sticker-Stand+Up.+++Stop+Cyberbullying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381">
            <a:off x="3419873" y="2864826"/>
            <a:ext cx="2088232" cy="160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34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16632"/>
            <a:ext cx="5544616" cy="6552728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українській мові найближчий аналог </a:t>
            </a:r>
            <a:r>
              <a:rPr lang="uk-UA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-сленгове</a:t>
            </a: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слово «</a:t>
            </a:r>
            <a:r>
              <a:rPr lang="uk-UA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бикувати</a:t>
            </a: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що включає смисловий відтінок тупості, обмеженості, незграбності, </a:t>
            </a:r>
            <a:r>
              <a:rPr lang="uk-UA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неоковирності.Кібербулінг</a:t>
            </a: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іще перекладають як </a:t>
            </a:r>
            <a:r>
              <a:rPr lang="uk-UA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кіберзалякування</a:t>
            </a: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607856" cy="527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52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5976664"/>
          </a:xfrm>
        </p:spPr>
        <p:txBody>
          <a:bodyPr>
            <a:normAutofit fontScale="55000" lnSpcReduction="20000"/>
          </a:bodyPr>
          <a:lstStyle/>
          <a:p>
            <a:pPr marL="0" lvl="0" indent="0" algn="ctr" hangingPunct="0">
              <a:lnSpc>
                <a:spcPct val="170000"/>
              </a:lnSpc>
              <a:buNone/>
            </a:pPr>
            <a:r>
              <a:rPr lang="uk-UA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 з перших добре відомих ілюстрацій </a:t>
            </a:r>
            <a:r>
              <a:rPr lang="uk-UA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кібербуллінгу</a:t>
            </a:r>
            <a:r>
              <a:rPr lang="uk-UA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починалась як забавка, коли </a:t>
            </a:r>
            <a:r>
              <a:rPr lang="uk-UA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2002 </a:t>
            </a:r>
            <a:r>
              <a:rPr lang="uk-UA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р. американський підліток </a:t>
            </a:r>
            <a:r>
              <a:rPr lang="uk-UA" sz="3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ГісланРаза</a:t>
            </a:r>
            <a:r>
              <a:rPr lang="uk-UA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граючись, створив відео самого себе на основі сцени із фільму «Зоряні війни», де замість меча використовував бейсбольну биту. Нажаль, однокласники без дозволу і відома хлопця розмістили це відео в </a:t>
            </a:r>
            <a:r>
              <a:rPr lang="uk-UA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uk-UA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де його побачили мільйони людей. Далі ця подія отримала неочікуваний розвиток - у </a:t>
            </a:r>
            <a:r>
              <a:rPr lang="uk-UA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2004 р. було створено спеціальний сайт </a:t>
            </a:r>
            <a:r>
              <a:rPr lang="uk-UA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 цим та похідними відеороликами, </a:t>
            </a:r>
            <a:r>
              <a:rPr lang="uk-UA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спецефектами</a:t>
            </a:r>
            <a:r>
              <a:rPr lang="uk-UA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музикою з фільму, який зібрав більше 76 мільйонів користувачів, а відео із зображенням хлопчика стало найбільш </a:t>
            </a:r>
            <a:r>
              <a:rPr lang="uk-UA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завантажуваним</a:t>
            </a:r>
            <a:r>
              <a:rPr lang="uk-UA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файлом 2004 року. </a:t>
            </a:r>
            <a:r>
              <a:rPr lang="uk-UA" sz="3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Гіслан</a:t>
            </a:r>
            <a:r>
              <a:rPr lang="uk-UA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отримав ярлик </a:t>
            </a:r>
            <a:r>
              <a:rPr lang="uk-UA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«дитина зоряних війн» </a:t>
            </a:r>
            <a:r>
              <a:rPr lang="uk-UA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це настільки змінило його стосунки в школі, що батьки змушені були залучати психіатричну допомогу. Вони подали до суду на батьків тих однокласників, що розмістили відео в Інтернеті, але врешті конфлікт було врегульовано в позасудовому порядку.</a:t>
            </a:r>
          </a:p>
          <a:p>
            <a:pPr>
              <a:lnSpc>
                <a:spcPct val="170000"/>
              </a:lnSpc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709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lechka\Desktop\f4da13af121f990cdc2f8281c030d192--bullying-quotes-anti-bull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761311" cy="27964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568" y="1556792"/>
            <a:ext cx="5040560" cy="6408712"/>
          </a:xfrm>
        </p:spPr>
        <p:txBody>
          <a:bodyPr/>
          <a:lstStyle/>
          <a:p>
            <a:pPr marL="0" indent="0" algn="ctr" hangingPunct="0"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Отже,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КІБЕРБУЛІНГ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це новітня форма агресії, що передбачає </a:t>
            </a:r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жорстокі дії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метою дошкулити, нашкодити, принизити людину з використанням </a:t>
            </a:r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інформаційно-комунікаційних </a:t>
            </a:r>
            <a:r>
              <a:rPr lang="uk-UA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:мобільних телефонів, електронної пошти, соціальних мереж тощо.</a:t>
            </a:r>
          </a:p>
          <a:p>
            <a:endParaRPr lang="uk-UA" dirty="0"/>
          </a:p>
        </p:txBody>
      </p:sp>
      <p:pic>
        <p:nvPicPr>
          <p:cNvPr id="3076" name="Picture 4" descr="C:\Users\Olechka\Desktop\cyberbullyi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28" y="4005064"/>
            <a:ext cx="3419085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algn="l"/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Типи </a:t>
            </a:r>
            <a:r>
              <a:rPr lang="uk-UA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кібербулінгу</a:t>
            </a:r>
            <a:endParaRPr lang="uk-UA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29735"/>
            <a:ext cx="8686800" cy="4525963"/>
          </a:xfrm>
        </p:spPr>
        <p:txBody>
          <a:bodyPr/>
          <a:lstStyle/>
          <a:p>
            <a:pPr marL="457200" lvl="1" indent="0" algn="ctr" hangingPunct="0">
              <a:buNone/>
            </a:pP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найпоширенішіших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типів </a:t>
            </a:r>
            <a:r>
              <a:rPr lang="uk-UA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кібербулінгу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належать: </a:t>
            </a:r>
            <a:endParaRPr lang="uk-U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521" y="2318758"/>
            <a:ext cx="3218343" cy="1604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 особистої інформації 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80251" y="2251499"/>
            <a:ext cx="3276364" cy="15219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Анонімні погрози. </a:t>
            </a:r>
            <a:endParaRPr lang="uk-UA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70026" y="3773440"/>
            <a:ext cx="3168352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Переслідування 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770" y="3965289"/>
            <a:ext cx="3348842" cy="14904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Гепіслепінг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68849" y="5168201"/>
            <a:ext cx="3240360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Тролінг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флеймінг</a:t>
            </a:r>
            <a:endParaRPr lang="uk-U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6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Використання особистої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інформації</a:t>
            </a:r>
          </a:p>
          <a:p>
            <a:pPr marL="0" lvl="0" indent="0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Зламування» поштових скриньок, серверів, сторінок у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соціальнихмережах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метою отримання особистої інформації про людину та переслідування її. </a:t>
            </a:r>
          </a:p>
          <a:p>
            <a:endParaRPr lang="uk-UA" dirty="0"/>
          </a:p>
        </p:txBody>
      </p:sp>
      <p:pic>
        <p:nvPicPr>
          <p:cNvPr id="4098" name="Picture 2" descr="C:\Users\Olechka\Desktop\1392312937_main_fotolia_41908523_subscription_monthly_xl-671x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6391275" cy="3448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3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3672408"/>
          </a:xfrm>
        </p:spPr>
        <p:txBody>
          <a:bodyPr/>
          <a:lstStyle/>
          <a:p>
            <a:pPr marL="0" lvl="0" indent="0">
              <a:buNone/>
            </a:pP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Анонімні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погрози</a:t>
            </a:r>
            <a:endParaRPr lang="uk-UA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Кіберхулігани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анонімно посилають листи на адресу електронної пошти своєї жертви з повідомленнями загрозливого змісту. Іноді ці загрози мають образливий характер з вульгарними висловами і ненормативною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лексикою.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Olechka\Desktop\cyberbu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29" y="3777332"/>
            <a:ext cx="5472608" cy="30806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6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5184576" cy="65527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Переслідування</a:t>
            </a:r>
            <a:endParaRPr lang="uk-UA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Кіберпереслідування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відбуваються за допомогою мобільного зв’язку або електронною поштою. Хулігани можуть довгий час переслідувати свою жертву, завдаючи брудних образ принизливого характеру або шантажуючи </a:t>
            </a:r>
            <a:r>
              <a:rPr lang="uk-UA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будь-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якими таємними фактами. Відстежуючи через Інтернет необережних користувачів, переслідувач отримує інформацію про час, місце і всі необхідні умови здійснення злочину.</a:t>
            </a:r>
          </a:p>
          <a:p>
            <a:endParaRPr lang="uk-UA" dirty="0"/>
          </a:p>
        </p:txBody>
      </p:sp>
      <p:pic>
        <p:nvPicPr>
          <p:cNvPr id="4" name="Picture 4" descr="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125289" y="1556792"/>
            <a:ext cx="404161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491003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</TotalTime>
  <Words>1078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Times New Roman</vt:lpstr>
      <vt:lpstr>Wingdings 3</vt:lpstr>
      <vt:lpstr>Легкий дым</vt:lpstr>
      <vt:lpstr> КІБЕР-БУЛІНГ  АБО  АГРЕСІЯ В ІНТЕРНЕТІ: СПОСОБИ РОЗПІЗНАННЯ І ЗАХИСТ 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 кібербулінгу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Психологічні портрети учасників кібербулінгу </vt:lpstr>
      <vt:lpstr>Презентация PowerPoint</vt:lpstr>
      <vt:lpstr> Правила-поради для подолання кібербулінгу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КІБЕР-БУЛІНГ  АБО  АГРЕСІЯ В ІНТЕРНЕТІ: СПОСОБИ РОЗПІЗНАННЯ І ЗАХИСТ</dc:title>
  <dc:creator>Olechka</dc:creator>
  <cp:lastModifiedBy>Елена</cp:lastModifiedBy>
  <cp:revision>13</cp:revision>
  <dcterms:created xsi:type="dcterms:W3CDTF">2018-02-19T16:53:01Z</dcterms:created>
  <dcterms:modified xsi:type="dcterms:W3CDTF">2023-11-27T09:55:22Z</dcterms:modified>
</cp:coreProperties>
</file>